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57" r:id="rId3"/>
    <p:sldId id="258" r:id="rId4"/>
    <p:sldId id="285" r:id="rId5"/>
    <p:sldId id="286" r:id="rId6"/>
    <p:sldId id="290" r:id="rId7"/>
    <p:sldId id="291" r:id="rId8"/>
    <p:sldId id="287" r:id="rId9"/>
    <p:sldId id="288" r:id="rId10"/>
    <p:sldId id="259" r:id="rId11"/>
    <p:sldId id="293" r:id="rId12"/>
    <p:sldId id="294" r:id="rId13"/>
    <p:sldId id="292" r:id="rId14"/>
    <p:sldId id="28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8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743" autoAdjust="0"/>
    <p:restoredTop sz="65348" autoAdjust="0"/>
  </p:normalViewPr>
  <p:slideViewPr>
    <p:cSldViewPr snapToGrid="0">
      <p:cViewPr varScale="1">
        <p:scale>
          <a:sx n="46" d="100"/>
          <a:sy n="46" d="100"/>
        </p:scale>
        <p:origin x="1380" y="54"/>
      </p:cViewPr>
      <p:guideLst>
        <p:guide orient="horz" pos="2160"/>
        <p:guide pos="3840"/>
      </p:guideLst>
    </p:cSldViewPr>
  </p:slideViewPr>
  <p:outlineViewPr>
    <p:cViewPr>
      <p:scale>
        <a:sx n="33" d="100"/>
        <a:sy n="33" d="100"/>
      </p:scale>
      <p:origin x="0" y="-1230"/>
    </p:cViewPr>
  </p:outlineViewPr>
  <p:notesTextViewPr>
    <p:cViewPr>
      <p:scale>
        <a:sx n="3" d="2"/>
        <a:sy n="3" d="2"/>
      </p:scale>
      <p:origin x="0" y="0"/>
    </p:cViewPr>
  </p:notesTextViewPr>
  <p:sorterViewPr>
    <p:cViewPr>
      <p:scale>
        <a:sx n="100" d="100"/>
        <a:sy n="100" d="100"/>
      </p:scale>
      <p:origin x="0" y="-1056"/>
    </p:cViewPr>
  </p:sorterViewPr>
  <p:notesViewPr>
    <p:cSldViewPr snapToGrid="0">
      <p:cViewPr varScale="1">
        <p:scale>
          <a:sx n="55" d="100"/>
          <a:sy n="55" d="100"/>
        </p:scale>
        <p:origin x="2622"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eg>
</file>

<file path=ppt/media/image3.jpeg>
</file>

<file path=ppt/media/image4.png>
</file>

<file path=ppt/media/image5.png>
</file>

<file path=ppt/media/image6.png>
</file>

<file path=ppt/media/image7.pn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CAB05D-D26E-448A-B68B-FF0C845B4F57}" type="datetimeFigureOut">
              <a:rPr lang="en-US" smtClean="0"/>
              <a:t>9/14/2025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C86995-7A5E-45E3-BF55-BAF7FF47CE8F}" type="slidenum">
              <a:rPr lang="en-US" smtClean="0"/>
              <a:t>‹#›</a:t>
            </a:fld>
            <a:endParaRPr lang="en-US"/>
          </a:p>
        </p:txBody>
      </p:sp>
    </p:spTree>
    <p:extLst>
      <p:ext uri="{BB962C8B-B14F-4D97-AF65-F5344CB8AC3E}">
        <p14:creationId xmlns:p14="http://schemas.microsoft.com/office/powerpoint/2010/main" val="6521432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111111"/>
                </a:solidFill>
                <a:effectLst/>
                <a:latin typeface="Roboto" panose="02000000000000000000" pitchFamily="2" charset="0"/>
              </a:rPr>
              <a:t>Artificial intelligence</a:t>
            </a:r>
          </a:p>
          <a:p>
            <a:r>
              <a:rPr lang="en-US" dirty="0"/>
              <a:t>AI journey (70+ years)</a:t>
            </a:r>
          </a:p>
          <a:p>
            <a:r>
              <a:rPr lang="en-US" dirty="0"/>
              <a:t>Pervasive impact (everyday life)</a:t>
            </a:r>
          </a:p>
          <a:p>
            <a:r>
              <a:rPr lang="en-US" dirty="0"/>
              <a:t>ML/DL boom (last decade)</a:t>
            </a:r>
          </a:p>
          <a:p>
            <a:r>
              <a:rPr lang="en-US" dirty="0"/>
              <a:t>Industry adoption</a:t>
            </a:r>
          </a:p>
          <a:p>
            <a:r>
              <a:rPr lang="en-US" dirty="0"/>
              <a:t>Cloud’s role (open source + new use cases)</a:t>
            </a:r>
          </a:p>
        </p:txBody>
      </p:sp>
      <p:sp>
        <p:nvSpPr>
          <p:cNvPr id="4" name="Slide Number Placeholder 3"/>
          <p:cNvSpPr>
            <a:spLocks noGrp="1"/>
          </p:cNvSpPr>
          <p:nvPr>
            <p:ph type="sldNum" sz="quarter" idx="5"/>
          </p:nvPr>
        </p:nvSpPr>
        <p:spPr/>
        <p:txBody>
          <a:bodyPr/>
          <a:lstStyle/>
          <a:p>
            <a:fld id="{25C86995-7A5E-45E3-BF55-BAF7FF47CE8F}" type="slidenum">
              <a:rPr lang="en-US" smtClean="0"/>
              <a:t>2</a:t>
            </a:fld>
            <a:endParaRPr lang="en-US"/>
          </a:p>
        </p:txBody>
      </p:sp>
    </p:spTree>
    <p:extLst>
      <p:ext uri="{BB962C8B-B14F-4D97-AF65-F5344CB8AC3E}">
        <p14:creationId xmlns:p14="http://schemas.microsoft.com/office/powerpoint/2010/main" val="5968512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John McCarthy and Alan Turing are widely considered to be the founders of artificial intelligence. Turing introduced the concept of AI and the Turing test in his 1950 paper “Computing Machinery and Intelligence,”</a:t>
            </a:r>
          </a:p>
          <a:p>
            <a:pPr marL="285750" indent="-285750">
              <a:buFont typeface="Arial" panose="020B0604020202020204" pitchFamily="34" charset="0"/>
              <a:buChar char="•"/>
            </a:pPr>
            <a:r>
              <a:rPr lang="en-US" dirty="0"/>
              <a:t>AI works to simulate human intelligence by using algorithms to analyze large amounts of data, identify data patterns and make decisions based on those patterns.</a:t>
            </a:r>
          </a:p>
          <a:p>
            <a:pPr marL="285750" indent="-285750">
              <a:buFont typeface="Arial" panose="020B0604020202020204" pitchFamily="34" charset="0"/>
              <a:buChar char="•"/>
            </a:pPr>
            <a:r>
              <a:rPr lang="en-US" dirty="0"/>
              <a:t>AI is being used to power virtual assistants, personalized content and product recommendations, image generators, chatbots, self-driving cars, facial recognition systems and more.</a:t>
            </a:r>
          </a:p>
          <a:p>
            <a:pPr marL="285750" indent="-285750">
              <a:buFont typeface="Arial" panose="020B0604020202020204" pitchFamily="34" charset="0"/>
              <a:buChar char="•"/>
            </a:pPr>
            <a:r>
              <a:rPr lang="en-US" dirty="0"/>
              <a:t>The 7 main types of artificial intelligence are:</a:t>
            </a: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Weak AI or narrow AI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Strong AI, general AI or artificial general intelligence (AGI)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Super AI or artificial superintelligence (ASI)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Reactive machine AI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Limited memory AI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Theory of mind AI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Self-aware AI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endParaRPr lang="en-US"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Generative AI refers to an artificial intelligence system that can create new content (like text, images, audio or video) based on user prompts. Generative AI is the backbone of popular chatbots like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ChatGPT</a:t>
            </a:r>
            <a:r>
              <a:rPr lang="en-US" sz="1800" dirty="0">
                <a:effectLst/>
                <a:latin typeface="Calibri" panose="020F0502020204030204" pitchFamily="34" charset="0"/>
                <a:ea typeface="Calibri" panose="020F0502020204030204" pitchFamily="34" charset="0"/>
                <a:cs typeface="Times New Roman" panose="02020603050405020304" pitchFamily="18" charset="0"/>
              </a:rPr>
              <a:t>, Gemini and Claude, and can be used to instantly create written copy, reports, code, digital images, music and other media.</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25C86995-7A5E-45E3-BF55-BAF7FF47CE8F}" type="slidenum">
              <a:rPr lang="en-US" smtClean="0"/>
              <a:t>11</a:t>
            </a:fld>
            <a:endParaRPr lang="en-US"/>
          </a:p>
        </p:txBody>
      </p:sp>
    </p:spTree>
    <p:extLst>
      <p:ext uri="{BB962C8B-B14F-4D97-AF65-F5344CB8AC3E}">
        <p14:creationId xmlns:p14="http://schemas.microsoft.com/office/powerpoint/2010/main" val="27827784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John McCarthy and Alan Turing are widely considered to be the founders of artificial intelligence. Turing introduced the concept of AI and the Turing test in his 1950 paper “Computing Machinery and Intelligence,”</a:t>
            </a:r>
          </a:p>
          <a:p>
            <a:pPr marL="285750" indent="-285750">
              <a:buFont typeface="Arial" panose="020B0604020202020204" pitchFamily="34" charset="0"/>
              <a:buChar char="•"/>
            </a:pPr>
            <a:r>
              <a:rPr lang="en-US" dirty="0"/>
              <a:t>AI works to simulate human intelligence by using algorithms to analyze large amounts of data, identify data patterns and make decisions based on those patterns.</a:t>
            </a:r>
          </a:p>
          <a:p>
            <a:pPr marL="285750" indent="-285750">
              <a:buFont typeface="Arial" panose="020B0604020202020204" pitchFamily="34" charset="0"/>
              <a:buChar char="•"/>
            </a:pPr>
            <a:r>
              <a:rPr lang="en-US" dirty="0"/>
              <a:t>AI is being used to power virtual assistants, personalized content and product recommendations, image generators, chatbots, self-driving cars, facial recognition systems and more.</a:t>
            </a:r>
          </a:p>
          <a:p>
            <a:pPr marL="285750" indent="-285750">
              <a:buFont typeface="Arial" panose="020B0604020202020204" pitchFamily="34" charset="0"/>
              <a:buChar char="•"/>
            </a:pPr>
            <a:r>
              <a:rPr lang="en-US" dirty="0"/>
              <a:t>The 7 main types of artificial intelligence are:</a:t>
            </a: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Weak AI or narrow AI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Strong AI, general AI or artificial general intelligence (AGI)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Super AI or artificial superintelligence (ASI)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Reactive machine AI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Limited memory AI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Theory of mind AI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742950" marR="0" lvl="1" indent="-285750">
              <a:lnSpc>
                <a:spcPct val="107000"/>
              </a:lnSpc>
              <a:spcBef>
                <a:spcPts val="0"/>
              </a:spcBef>
              <a:spcAft>
                <a:spcPts val="800"/>
              </a:spcAft>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Self-aware AI</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endParaRPr lang="en-US" dirty="0"/>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Generative AI refers to an artificial intelligence system that can create new content (like text, images, audio or video) based on user prompts. Generative AI is the backbone of popular chatbots like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ChatGPT</a:t>
            </a:r>
            <a:r>
              <a:rPr lang="en-US" sz="1800" dirty="0">
                <a:effectLst/>
                <a:latin typeface="Calibri" panose="020F0502020204030204" pitchFamily="34" charset="0"/>
                <a:ea typeface="Calibri" panose="020F0502020204030204" pitchFamily="34" charset="0"/>
                <a:cs typeface="Times New Roman" panose="02020603050405020304" pitchFamily="18" charset="0"/>
              </a:rPr>
              <a:t>, Gemini and Claude, and can be used to instantly create written copy, reports, code, digital images, music and other media.</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buFont typeface="Arial" panose="020B0604020202020204" pitchFamily="34" charset="0"/>
              <a:buChar char="•"/>
            </a:pPr>
            <a:endParaRPr lang="en-IN" dirty="0"/>
          </a:p>
        </p:txBody>
      </p:sp>
      <p:sp>
        <p:nvSpPr>
          <p:cNvPr id="4" name="Slide Number Placeholder 3"/>
          <p:cNvSpPr>
            <a:spLocks noGrp="1"/>
          </p:cNvSpPr>
          <p:nvPr>
            <p:ph type="sldNum" sz="quarter" idx="5"/>
          </p:nvPr>
        </p:nvSpPr>
        <p:spPr/>
        <p:txBody>
          <a:bodyPr/>
          <a:lstStyle/>
          <a:p>
            <a:fld id="{25C86995-7A5E-45E3-BF55-BAF7FF47CE8F}" type="slidenum">
              <a:rPr lang="en-US" smtClean="0"/>
              <a:t>12</a:t>
            </a:fld>
            <a:endParaRPr lang="en-US"/>
          </a:p>
        </p:txBody>
      </p:sp>
    </p:spTree>
    <p:extLst>
      <p:ext uri="{BB962C8B-B14F-4D97-AF65-F5344CB8AC3E}">
        <p14:creationId xmlns:p14="http://schemas.microsoft.com/office/powerpoint/2010/main" val="28678047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5C86995-7A5E-45E3-BF55-BAF7FF47CE8F}" type="slidenum">
              <a:rPr lang="en-US" smtClean="0"/>
              <a:t>13</a:t>
            </a:fld>
            <a:endParaRPr lang="en-US"/>
          </a:p>
        </p:txBody>
      </p:sp>
    </p:spTree>
    <p:extLst>
      <p:ext uri="{BB962C8B-B14F-4D97-AF65-F5344CB8AC3E}">
        <p14:creationId xmlns:p14="http://schemas.microsoft.com/office/powerpoint/2010/main" val="3322218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5C86995-7A5E-45E3-BF55-BAF7FF47CE8F}" type="slidenum">
              <a:rPr lang="en-US" smtClean="0"/>
              <a:t>14</a:t>
            </a:fld>
            <a:endParaRPr lang="en-US"/>
          </a:p>
        </p:txBody>
      </p:sp>
    </p:spTree>
    <p:extLst>
      <p:ext uri="{BB962C8B-B14F-4D97-AF65-F5344CB8AC3E}">
        <p14:creationId xmlns:p14="http://schemas.microsoft.com/office/powerpoint/2010/main" val="542659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dirty="0"/>
              <a:t>Key Points</a:t>
            </a:r>
          </a:p>
          <a:p>
            <a:pPr>
              <a:buFont typeface="Arial" panose="020B0604020202020204" pitchFamily="34" charset="0"/>
              <a:buChar char="•"/>
            </a:pPr>
            <a:r>
              <a:rPr lang="en-IN" b="1" dirty="0"/>
              <a:t>AI (Artificial Intelligence)</a:t>
            </a:r>
            <a:endParaRPr lang="en-IN" dirty="0"/>
          </a:p>
          <a:p>
            <a:pPr marL="742950" lvl="1" indent="-285750">
              <a:buFont typeface="Arial" panose="020B0604020202020204" pitchFamily="34" charset="0"/>
              <a:buChar char="•"/>
            </a:pPr>
            <a:r>
              <a:rPr lang="en-IN" dirty="0"/>
              <a:t>Broadest concept.</a:t>
            </a:r>
          </a:p>
          <a:p>
            <a:pPr marL="742950" lvl="1" indent="-285750">
              <a:buFont typeface="Arial" panose="020B0604020202020204" pitchFamily="34" charset="0"/>
              <a:buChar char="•"/>
            </a:pPr>
            <a:r>
              <a:rPr lang="en-IN" dirty="0"/>
              <a:t>Gives machines the ability to </a:t>
            </a:r>
            <a:r>
              <a:rPr lang="en-IN" b="1" dirty="0"/>
              <a:t>imitate human </a:t>
            </a:r>
            <a:r>
              <a:rPr lang="en-IN" b="1" dirty="0" err="1"/>
              <a:t>behavior</a:t>
            </a:r>
            <a:r>
              <a:rPr lang="en-IN" dirty="0"/>
              <a:t>.</a:t>
            </a:r>
          </a:p>
          <a:p>
            <a:pPr>
              <a:buFont typeface="Arial" panose="020B0604020202020204" pitchFamily="34" charset="0"/>
              <a:buChar char="•"/>
            </a:pPr>
            <a:r>
              <a:rPr lang="en-IN" b="1" dirty="0"/>
              <a:t>ML (Machine Learning)</a:t>
            </a:r>
            <a:endParaRPr lang="en-IN" dirty="0"/>
          </a:p>
          <a:p>
            <a:pPr marL="742950" lvl="1" indent="-285750">
              <a:buFont typeface="Arial" panose="020B0604020202020204" pitchFamily="34" charset="0"/>
              <a:buChar char="•"/>
            </a:pPr>
            <a:r>
              <a:rPr lang="en-IN" dirty="0"/>
              <a:t>Subset of AI.</a:t>
            </a:r>
          </a:p>
          <a:p>
            <a:pPr marL="742950" lvl="1" indent="-285750">
              <a:buFont typeface="Arial" panose="020B0604020202020204" pitchFamily="34" charset="0"/>
              <a:buChar char="•"/>
            </a:pPr>
            <a:r>
              <a:rPr lang="en-IN" dirty="0"/>
              <a:t>Helps machines </a:t>
            </a:r>
            <a:r>
              <a:rPr lang="en-IN" b="1" dirty="0"/>
              <a:t>self-learn and improve continually</a:t>
            </a:r>
            <a:r>
              <a:rPr lang="en-IN" dirty="0"/>
              <a:t>.</a:t>
            </a:r>
          </a:p>
          <a:p>
            <a:pPr>
              <a:buFont typeface="Arial" panose="020B0604020202020204" pitchFamily="34" charset="0"/>
              <a:buChar char="•"/>
            </a:pPr>
            <a:r>
              <a:rPr lang="en-IN" b="1" dirty="0"/>
              <a:t>DL (Deep Learning)</a:t>
            </a:r>
            <a:endParaRPr lang="en-IN" dirty="0"/>
          </a:p>
          <a:p>
            <a:pPr marL="742950" lvl="1" indent="-285750">
              <a:buFont typeface="Arial" panose="020B0604020202020204" pitchFamily="34" charset="0"/>
              <a:buChar char="•"/>
            </a:pPr>
            <a:r>
              <a:rPr lang="en-IN" dirty="0"/>
              <a:t>Subset of ML.</a:t>
            </a:r>
          </a:p>
          <a:p>
            <a:pPr marL="742950" lvl="1" indent="-285750">
              <a:buFont typeface="Arial" panose="020B0604020202020204" pitchFamily="34" charset="0"/>
              <a:buChar char="•"/>
            </a:pPr>
            <a:r>
              <a:rPr lang="en-IN" dirty="0"/>
              <a:t>Uses </a:t>
            </a:r>
            <a:r>
              <a:rPr lang="en-IN" b="1" dirty="0"/>
              <a:t>complex algorithms &amp; deep neural networks</a:t>
            </a:r>
            <a:r>
              <a:rPr lang="en-IN" dirty="0"/>
              <a:t>.</a:t>
            </a:r>
          </a:p>
          <a:p>
            <a:pPr marL="742950" lvl="1" indent="-285750">
              <a:buFont typeface="Arial" panose="020B0604020202020204" pitchFamily="34" charset="0"/>
              <a:buChar char="•"/>
            </a:pPr>
            <a:r>
              <a:rPr lang="en-IN" dirty="0"/>
              <a:t>Repeatedly trains models/patterns.</a:t>
            </a:r>
          </a:p>
        </p:txBody>
      </p:sp>
      <p:sp>
        <p:nvSpPr>
          <p:cNvPr id="4" name="Slide Number Placeholder 3"/>
          <p:cNvSpPr>
            <a:spLocks noGrp="1"/>
          </p:cNvSpPr>
          <p:nvPr>
            <p:ph type="sldNum" sz="quarter" idx="5"/>
          </p:nvPr>
        </p:nvSpPr>
        <p:spPr/>
        <p:txBody>
          <a:bodyPr/>
          <a:lstStyle/>
          <a:p>
            <a:fld id="{25C86995-7A5E-45E3-BF55-BAF7FF47CE8F}" type="slidenum">
              <a:rPr lang="en-US" smtClean="0"/>
              <a:t>3</a:t>
            </a:fld>
            <a:endParaRPr lang="en-US"/>
          </a:p>
        </p:txBody>
      </p:sp>
    </p:spTree>
    <p:extLst>
      <p:ext uri="{BB962C8B-B14F-4D97-AF65-F5344CB8AC3E}">
        <p14:creationId xmlns:p14="http://schemas.microsoft.com/office/powerpoint/2010/main" val="3659228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“Early AI exhilaration was like the moon landing moment for AI — people thought machines would soon think, talk, and act like humans. </a:t>
            </a:r>
          </a:p>
          <a:p>
            <a:r>
              <a:rPr lang="en-US" dirty="0"/>
              <a:t> But the reality was that AI was still a toddler trying to walk.” </a:t>
            </a:r>
          </a:p>
          <a:p>
            <a:endParaRPr lang="en-US" dirty="0"/>
          </a:p>
          <a:p>
            <a:endParaRPr lang="en-US" dirty="0"/>
          </a:p>
          <a:p>
            <a:r>
              <a:rPr lang="en-US" dirty="0"/>
              <a:t>ML Proliferation = ML spreading everywhere, becoming part of almost every industry and product.</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25C86995-7A5E-45E3-BF55-BAF7FF47CE8F}" type="slidenum">
              <a:rPr lang="en-US" smtClean="0"/>
              <a:t>4</a:t>
            </a:fld>
            <a:endParaRPr lang="en-US"/>
          </a:p>
        </p:txBody>
      </p:sp>
    </p:spTree>
    <p:extLst>
      <p:ext uri="{BB962C8B-B14F-4D97-AF65-F5344CB8AC3E}">
        <p14:creationId xmlns:p14="http://schemas.microsoft.com/office/powerpoint/2010/main" val="195023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5C86995-7A5E-45E3-BF55-BAF7FF47CE8F}" type="slidenum">
              <a:rPr lang="en-US" smtClean="0"/>
              <a:t>5</a:t>
            </a:fld>
            <a:endParaRPr lang="en-US"/>
          </a:p>
        </p:txBody>
      </p:sp>
    </p:spTree>
    <p:extLst>
      <p:ext uri="{BB962C8B-B14F-4D97-AF65-F5344CB8AC3E}">
        <p14:creationId xmlns:p14="http://schemas.microsoft.com/office/powerpoint/2010/main" val="23445095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1. Reactive Machines</a:t>
            </a:r>
          </a:p>
          <a:p>
            <a:pPr>
              <a:buFont typeface="Arial" panose="020B0604020202020204" pitchFamily="34" charset="0"/>
              <a:buChar char="•"/>
            </a:pPr>
            <a:r>
              <a:rPr lang="en-US" b="1" dirty="0"/>
              <a:t>What it is:</a:t>
            </a:r>
            <a:r>
              <a:rPr lang="en-US" dirty="0"/>
              <a:t> AI that can </a:t>
            </a:r>
            <a:r>
              <a:rPr lang="en-US" b="1" dirty="0"/>
              <a:t>react to current situations</a:t>
            </a:r>
            <a:r>
              <a:rPr lang="en-US" dirty="0"/>
              <a:t> but </a:t>
            </a:r>
            <a:r>
              <a:rPr lang="en-US" b="1" dirty="0"/>
              <a:t>cannot use past experiences</a:t>
            </a:r>
            <a:r>
              <a:rPr lang="en-US" dirty="0"/>
              <a:t>.</a:t>
            </a:r>
          </a:p>
          <a:p>
            <a:pPr>
              <a:buFont typeface="Arial" panose="020B0604020202020204" pitchFamily="34" charset="0"/>
              <a:buChar char="•"/>
            </a:pPr>
            <a:r>
              <a:rPr lang="en-US" b="1" dirty="0"/>
              <a:t>Key feature:</a:t>
            </a:r>
            <a:r>
              <a:rPr lang="en-US" dirty="0"/>
              <a:t> No memory, no learning from the past.</a:t>
            </a:r>
          </a:p>
          <a:p>
            <a:pPr>
              <a:buFont typeface="Arial" panose="020B0604020202020204" pitchFamily="34" charset="0"/>
              <a:buChar char="•"/>
            </a:pPr>
            <a:r>
              <a:rPr lang="en-US" b="1" dirty="0"/>
              <a:t>Example:</a:t>
            </a:r>
            <a:r>
              <a:rPr lang="en-US" dirty="0"/>
              <a:t> IBM’s </a:t>
            </a:r>
            <a:r>
              <a:rPr lang="en-US" b="1" dirty="0"/>
              <a:t>Deep Blue</a:t>
            </a:r>
            <a:r>
              <a:rPr lang="en-US" dirty="0"/>
              <a:t> chess computer. It can evaluate moves and play well but doesn’t “remember” past games.</a:t>
            </a:r>
          </a:p>
          <a:p>
            <a:pPr>
              <a:buFont typeface="Arial" panose="020B0604020202020204" pitchFamily="34" charset="0"/>
              <a:buChar char="•"/>
            </a:pPr>
            <a:endParaRPr lang="en-US" dirty="0"/>
          </a:p>
          <a:p>
            <a:r>
              <a:rPr lang="en-US" b="1" dirty="0"/>
              <a:t>2. Limited Memory</a:t>
            </a:r>
          </a:p>
          <a:p>
            <a:pPr>
              <a:buFont typeface="Arial" panose="020B0604020202020204" pitchFamily="34" charset="0"/>
              <a:buChar char="•"/>
            </a:pPr>
            <a:r>
              <a:rPr lang="en-US" b="1" dirty="0"/>
              <a:t>What it is:</a:t>
            </a:r>
            <a:r>
              <a:rPr lang="en-US" dirty="0"/>
              <a:t> AI that can </a:t>
            </a:r>
            <a:r>
              <a:rPr lang="en-US" b="1" dirty="0"/>
              <a:t>learn from past data</a:t>
            </a:r>
            <a:r>
              <a:rPr lang="en-US" dirty="0"/>
              <a:t> to make better decisions.</a:t>
            </a:r>
          </a:p>
          <a:p>
            <a:pPr>
              <a:buFont typeface="Arial" panose="020B0604020202020204" pitchFamily="34" charset="0"/>
              <a:buChar char="•"/>
            </a:pPr>
            <a:r>
              <a:rPr lang="en-US" b="1" dirty="0"/>
              <a:t>Key feature:</a:t>
            </a:r>
            <a:r>
              <a:rPr lang="en-US" dirty="0"/>
              <a:t> Uses historical data for short-term decision-making.</a:t>
            </a:r>
          </a:p>
          <a:p>
            <a:pPr>
              <a:buFont typeface="Arial" panose="020B0604020202020204" pitchFamily="34" charset="0"/>
              <a:buChar char="•"/>
            </a:pPr>
            <a:r>
              <a:rPr lang="en-US" b="1" dirty="0"/>
              <a:t>Example:</a:t>
            </a:r>
            <a:r>
              <a:rPr lang="en-US" dirty="0"/>
              <a:t> </a:t>
            </a:r>
            <a:r>
              <a:rPr lang="en-US" b="1" dirty="0"/>
              <a:t>Self-driving cars</a:t>
            </a:r>
            <a:r>
              <a:rPr lang="en-US" dirty="0"/>
              <a:t> observe other vehicles, pedestrians, and traffic patterns to decide actions.</a:t>
            </a:r>
          </a:p>
          <a:p>
            <a:pPr>
              <a:buFont typeface="Arial" panose="020B0604020202020204" pitchFamily="34" charset="0"/>
              <a:buChar char="•"/>
            </a:pPr>
            <a:endParaRPr lang="en-US" dirty="0"/>
          </a:p>
          <a:p>
            <a:r>
              <a:rPr lang="en-US" b="1" dirty="0"/>
              <a:t>3. Theory of Mind</a:t>
            </a:r>
          </a:p>
          <a:p>
            <a:pPr>
              <a:buFont typeface="Arial" panose="020B0604020202020204" pitchFamily="34" charset="0"/>
              <a:buChar char="•"/>
            </a:pPr>
            <a:r>
              <a:rPr lang="en-US" b="1" dirty="0"/>
              <a:t>What it is:</a:t>
            </a:r>
            <a:r>
              <a:rPr lang="en-US" dirty="0"/>
              <a:t> AI that can </a:t>
            </a:r>
            <a:r>
              <a:rPr lang="en-US" b="1" dirty="0"/>
              <a:t>understand emotions, beliefs, and thoughts of humans</a:t>
            </a:r>
            <a:r>
              <a:rPr lang="en-US" dirty="0"/>
              <a:t>.</a:t>
            </a:r>
          </a:p>
          <a:p>
            <a:pPr>
              <a:buFont typeface="Arial" panose="020B0604020202020204" pitchFamily="34" charset="0"/>
              <a:buChar char="•"/>
            </a:pPr>
            <a:r>
              <a:rPr lang="en-US" b="1" dirty="0"/>
              <a:t>Key feature:</a:t>
            </a:r>
            <a:r>
              <a:rPr lang="en-US" dirty="0"/>
              <a:t> Can interact socially and anticipate human behavior.</a:t>
            </a:r>
          </a:p>
          <a:p>
            <a:pPr>
              <a:buFont typeface="Arial" panose="020B0604020202020204" pitchFamily="34" charset="0"/>
              <a:buChar char="•"/>
            </a:pPr>
            <a:r>
              <a:rPr lang="en-US" b="1" dirty="0"/>
              <a:t>Status:</a:t>
            </a:r>
            <a:r>
              <a:rPr lang="en-US" dirty="0"/>
              <a:t> Mostly </a:t>
            </a:r>
            <a:r>
              <a:rPr lang="en-US" b="1" dirty="0"/>
              <a:t>research-level</a:t>
            </a:r>
            <a:r>
              <a:rPr lang="en-US" dirty="0"/>
              <a:t>, not fully realized yet.</a:t>
            </a:r>
          </a:p>
          <a:p>
            <a:pPr>
              <a:buFont typeface="Arial" panose="020B0604020202020204" pitchFamily="34" charset="0"/>
              <a:buChar char="•"/>
            </a:pPr>
            <a:r>
              <a:rPr lang="en-US" b="1" dirty="0"/>
              <a:t>Example (conceptual):</a:t>
            </a:r>
            <a:r>
              <a:rPr lang="en-US" dirty="0"/>
              <a:t> Robots that can understand when a human is frustrated or happy.</a:t>
            </a:r>
          </a:p>
          <a:p>
            <a:pPr>
              <a:buFont typeface="Arial" panose="020B0604020202020204" pitchFamily="34" charset="0"/>
              <a:buChar char="•"/>
            </a:pPr>
            <a:endParaRPr lang="en-US" dirty="0"/>
          </a:p>
          <a:p>
            <a:r>
              <a:rPr lang="en-US" b="1" dirty="0"/>
              <a:t>4. Self-Aware AI</a:t>
            </a:r>
          </a:p>
          <a:p>
            <a:pPr>
              <a:buFont typeface="Arial" panose="020B0604020202020204" pitchFamily="34" charset="0"/>
              <a:buChar char="•"/>
            </a:pPr>
            <a:r>
              <a:rPr lang="en-US" b="1" dirty="0"/>
              <a:t>What it is:</a:t>
            </a:r>
            <a:r>
              <a:rPr lang="en-US" dirty="0"/>
              <a:t> AI that has </a:t>
            </a:r>
            <a:r>
              <a:rPr lang="en-US" b="1" dirty="0"/>
              <a:t>its own consciousness, awareness, and emotions</a:t>
            </a:r>
            <a:r>
              <a:rPr lang="en-US" dirty="0"/>
              <a:t>.</a:t>
            </a:r>
          </a:p>
          <a:p>
            <a:pPr>
              <a:buFont typeface="Arial" panose="020B0604020202020204" pitchFamily="34" charset="0"/>
              <a:buChar char="•"/>
            </a:pPr>
            <a:r>
              <a:rPr lang="en-US" b="1" dirty="0"/>
              <a:t>Key feature:</a:t>
            </a:r>
            <a:r>
              <a:rPr lang="en-US" dirty="0"/>
              <a:t> Can understand itself and others; </a:t>
            </a:r>
            <a:r>
              <a:rPr lang="en-US" b="1" dirty="0"/>
              <a:t>fully autonomous thinking</a:t>
            </a:r>
            <a:r>
              <a:rPr lang="en-US" dirty="0"/>
              <a:t>.</a:t>
            </a:r>
          </a:p>
          <a:p>
            <a:pPr>
              <a:buFont typeface="Arial" panose="020B0604020202020204" pitchFamily="34" charset="0"/>
              <a:buChar char="•"/>
            </a:pPr>
            <a:r>
              <a:rPr lang="en-US" b="1" dirty="0"/>
              <a:t>Status:</a:t>
            </a:r>
            <a:r>
              <a:rPr lang="en-US" dirty="0"/>
              <a:t> </a:t>
            </a:r>
            <a:r>
              <a:rPr lang="en-US" b="1" dirty="0"/>
              <a:t>Theoretical/futuristic</a:t>
            </a:r>
            <a:r>
              <a:rPr lang="en-US" dirty="0"/>
              <a:t>; does not exist yet.</a:t>
            </a:r>
          </a:p>
          <a:p>
            <a:pPr>
              <a:buFont typeface="Arial" panose="020B0604020202020204" pitchFamily="34" charset="0"/>
              <a:buChar char="•"/>
            </a:pPr>
            <a:r>
              <a:rPr lang="en-US" b="1" dirty="0"/>
              <a:t>Example (conceptual):</a:t>
            </a:r>
            <a:r>
              <a:rPr lang="en-US" dirty="0"/>
              <a:t> A robot that knows it exists and can plan its own future.</a:t>
            </a:r>
          </a:p>
        </p:txBody>
      </p:sp>
      <p:sp>
        <p:nvSpPr>
          <p:cNvPr id="4" name="Slide Number Placeholder 3"/>
          <p:cNvSpPr>
            <a:spLocks noGrp="1"/>
          </p:cNvSpPr>
          <p:nvPr>
            <p:ph type="sldNum" sz="quarter" idx="5"/>
          </p:nvPr>
        </p:nvSpPr>
        <p:spPr/>
        <p:txBody>
          <a:bodyPr/>
          <a:lstStyle/>
          <a:p>
            <a:fld id="{25C86995-7A5E-45E3-BF55-BAF7FF47CE8F}" type="slidenum">
              <a:rPr lang="en-US" smtClean="0"/>
              <a:t>6</a:t>
            </a:fld>
            <a:endParaRPr lang="en-US"/>
          </a:p>
        </p:txBody>
      </p:sp>
    </p:spTree>
    <p:extLst>
      <p:ext uri="{BB962C8B-B14F-4D97-AF65-F5344CB8AC3E}">
        <p14:creationId xmlns:p14="http://schemas.microsoft.com/office/powerpoint/2010/main" val="33872839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By Capability (How they think/behave)</a:t>
            </a:r>
          </a:p>
          <a:p>
            <a:pPr>
              <a:buFont typeface="+mj-lt"/>
              <a:buAutoNum type="arabicPeriod"/>
            </a:pPr>
            <a:r>
              <a:rPr lang="en-US" b="1" dirty="0"/>
              <a:t>Reactive Machines</a:t>
            </a:r>
            <a:r>
              <a:rPr lang="en-US" dirty="0"/>
              <a:t> – No memory, just reacts (e.g., Deep Blue).</a:t>
            </a:r>
          </a:p>
          <a:p>
            <a:pPr>
              <a:buFont typeface="+mj-lt"/>
              <a:buAutoNum type="arabicPeriod"/>
            </a:pPr>
            <a:r>
              <a:rPr lang="en-US" b="1" dirty="0"/>
              <a:t>Limited Memory</a:t>
            </a:r>
            <a:r>
              <a:rPr lang="en-US" dirty="0"/>
              <a:t> – Learns from data, short-term memory (e.g., Self-driving cars).</a:t>
            </a:r>
          </a:p>
          <a:p>
            <a:pPr>
              <a:buFont typeface="+mj-lt"/>
              <a:buAutoNum type="arabicPeriod"/>
            </a:pPr>
            <a:r>
              <a:rPr lang="en-US" b="1" dirty="0"/>
              <a:t>Theory of Mind</a:t>
            </a:r>
            <a:r>
              <a:rPr lang="en-US" dirty="0"/>
              <a:t> – Can understand emotions, social interactions (conceptual).</a:t>
            </a:r>
          </a:p>
          <a:p>
            <a:pPr>
              <a:buFont typeface="+mj-lt"/>
              <a:buAutoNum type="arabicPeriod"/>
            </a:pPr>
            <a:r>
              <a:rPr lang="en-US" b="1" dirty="0"/>
              <a:t>Self-Aware AI</a:t>
            </a:r>
            <a:r>
              <a:rPr lang="en-US" dirty="0"/>
              <a:t> – Conscious, aware of its own existence (futuristic).</a:t>
            </a:r>
          </a:p>
          <a:p>
            <a:pPr>
              <a:buFont typeface="+mj-lt"/>
              <a:buAutoNum type="arabicPeriod"/>
            </a:pPr>
            <a:endParaRPr lang="en-US" dirty="0"/>
          </a:p>
          <a:p>
            <a:r>
              <a:rPr lang="en-US" b="1" dirty="0"/>
              <a:t>By Functionality (What they can do)</a:t>
            </a:r>
          </a:p>
          <a:p>
            <a:pPr>
              <a:buFont typeface="+mj-lt"/>
              <a:buAutoNum type="arabicPeriod"/>
            </a:pPr>
            <a:r>
              <a:rPr lang="en-US" b="1" dirty="0"/>
              <a:t>Narrow AI (ANI)</a:t>
            </a:r>
            <a:r>
              <a:rPr lang="en-US" dirty="0"/>
              <a:t> – Specialized in one task, most current AI today (e.g., Siri, Google Translate).</a:t>
            </a:r>
            <a:br>
              <a:rPr lang="en-US" dirty="0"/>
            </a:br>
            <a:r>
              <a:rPr lang="en-US" dirty="0"/>
              <a:t>🔗 </a:t>
            </a:r>
            <a:r>
              <a:rPr lang="en-US" i="1" dirty="0"/>
              <a:t>Mostly matches Reactive &amp; Limited Memory AI.</a:t>
            </a:r>
            <a:endParaRPr lang="en-US" dirty="0"/>
          </a:p>
          <a:p>
            <a:pPr>
              <a:buFont typeface="+mj-lt"/>
              <a:buAutoNum type="arabicPeriod"/>
            </a:pPr>
            <a:r>
              <a:rPr lang="en-US" b="1" dirty="0"/>
              <a:t>General AI (AGI)</a:t>
            </a:r>
            <a:r>
              <a:rPr lang="en-US" dirty="0"/>
              <a:t> – Human-like intelligence, can learn &amp; adapt across tasks.</a:t>
            </a:r>
            <a:br>
              <a:rPr lang="en-US" dirty="0"/>
            </a:br>
            <a:r>
              <a:rPr lang="en-US" dirty="0"/>
              <a:t>🔗 </a:t>
            </a:r>
            <a:r>
              <a:rPr lang="en-US" i="1" dirty="0"/>
              <a:t>Aligns with Theory of Mind AI.</a:t>
            </a:r>
            <a:endParaRPr lang="en-US" dirty="0"/>
          </a:p>
          <a:p>
            <a:pPr>
              <a:buFont typeface="+mj-lt"/>
              <a:buAutoNum type="arabicPeriod"/>
            </a:pPr>
            <a:r>
              <a:rPr lang="en-US" b="1" dirty="0"/>
              <a:t>Super AI (ASI)</a:t>
            </a:r>
            <a:r>
              <a:rPr lang="en-US" dirty="0"/>
              <a:t> – Beyond human intelligence, self-learning, self-aware.</a:t>
            </a:r>
            <a:br>
              <a:rPr lang="en-US" dirty="0"/>
            </a:br>
            <a:r>
              <a:rPr lang="en-US" dirty="0"/>
              <a:t>🔗 </a:t>
            </a:r>
            <a:r>
              <a:rPr lang="en-US" i="1" dirty="0"/>
              <a:t>Matches Self-Aware AI.</a:t>
            </a:r>
            <a:endParaRPr lang="en-US" dirty="0"/>
          </a:p>
        </p:txBody>
      </p:sp>
      <p:sp>
        <p:nvSpPr>
          <p:cNvPr id="4" name="Slide Number Placeholder 3"/>
          <p:cNvSpPr>
            <a:spLocks noGrp="1"/>
          </p:cNvSpPr>
          <p:nvPr>
            <p:ph type="sldNum" sz="quarter" idx="5"/>
          </p:nvPr>
        </p:nvSpPr>
        <p:spPr/>
        <p:txBody>
          <a:bodyPr/>
          <a:lstStyle/>
          <a:p>
            <a:fld id="{25C86995-7A5E-45E3-BF55-BAF7FF47CE8F}" type="slidenum">
              <a:rPr lang="en-US" smtClean="0"/>
              <a:t>7</a:t>
            </a:fld>
            <a:endParaRPr lang="en-US"/>
          </a:p>
        </p:txBody>
      </p:sp>
    </p:spTree>
    <p:extLst>
      <p:ext uri="{BB962C8B-B14F-4D97-AF65-F5344CB8AC3E}">
        <p14:creationId xmlns:p14="http://schemas.microsoft.com/office/powerpoint/2010/main" val="28813382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dirty="0"/>
              <a:t>Key Points</a:t>
            </a:r>
          </a:p>
          <a:p>
            <a:pPr>
              <a:buFont typeface="Arial" panose="020B0604020202020204" pitchFamily="34" charset="0"/>
              <a:buChar char="•"/>
            </a:pPr>
            <a:r>
              <a:rPr lang="en-IN" b="1" dirty="0"/>
              <a:t>AI (Artificial Intelligence)</a:t>
            </a:r>
            <a:endParaRPr lang="en-IN" dirty="0"/>
          </a:p>
          <a:p>
            <a:pPr marL="742950" lvl="1" indent="-285750">
              <a:buFont typeface="Arial" panose="020B0604020202020204" pitchFamily="34" charset="0"/>
              <a:buChar char="•"/>
            </a:pPr>
            <a:r>
              <a:rPr lang="en-IN" dirty="0"/>
              <a:t>Broadest concept.</a:t>
            </a:r>
          </a:p>
          <a:p>
            <a:pPr marL="742950" lvl="1" indent="-285750">
              <a:buFont typeface="Arial" panose="020B0604020202020204" pitchFamily="34" charset="0"/>
              <a:buChar char="•"/>
            </a:pPr>
            <a:r>
              <a:rPr lang="en-IN" dirty="0"/>
              <a:t>Gives machines the ability to </a:t>
            </a:r>
            <a:r>
              <a:rPr lang="en-IN" b="1" dirty="0"/>
              <a:t>imitate human </a:t>
            </a:r>
            <a:r>
              <a:rPr lang="en-IN" b="1" dirty="0" err="1"/>
              <a:t>behavior</a:t>
            </a:r>
            <a:r>
              <a:rPr lang="en-IN" dirty="0"/>
              <a:t>.</a:t>
            </a:r>
          </a:p>
          <a:p>
            <a:pPr>
              <a:buFont typeface="Arial" panose="020B0604020202020204" pitchFamily="34" charset="0"/>
              <a:buChar char="•"/>
            </a:pPr>
            <a:r>
              <a:rPr lang="en-IN" b="1" dirty="0"/>
              <a:t>ML (Machine Learning)</a:t>
            </a:r>
            <a:endParaRPr lang="en-IN" dirty="0"/>
          </a:p>
          <a:p>
            <a:pPr marL="742950" lvl="1" indent="-285750">
              <a:buFont typeface="Arial" panose="020B0604020202020204" pitchFamily="34" charset="0"/>
              <a:buChar char="•"/>
            </a:pPr>
            <a:r>
              <a:rPr lang="en-IN" dirty="0"/>
              <a:t>Subset of AI.</a:t>
            </a:r>
          </a:p>
          <a:p>
            <a:pPr marL="742950" lvl="1" indent="-285750">
              <a:buFont typeface="Arial" panose="020B0604020202020204" pitchFamily="34" charset="0"/>
              <a:buChar char="•"/>
            </a:pPr>
            <a:r>
              <a:rPr lang="en-IN" dirty="0"/>
              <a:t>Helps machines </a:t>
            </a:r>
            <a:r>
              <a:rPr lang="en-IN" b="1" dirty="0"/>
              <a:t>self-learn and improve continually</a:t>
            </a:r>
            <a:r>
              <a:rPr lang="en-IN" dirty="0"/>
              <a:t>.</a:t>
            </a:r>
          </a:p>
          <a:p>
            <a:pPr>
              <a:buFont typeface="Arial" panose="020B0604020202020204" pitchFamily="34" charset="0"/>
              <a:buChar char="•"/>
            </a:pPr>
            <a:r>
              <a:rPr lang="en-IN" b="1" dirty="0"/>
              <a:t>DL (Deep Learning)</a:t>
            </a:r>
            <a:endParaRPr lang="en-IN" dirty="0"/>
          </a:p>
          <a:p>
            <a:pPr marL="742950" lvl="1" indent="-285750">
              <a:buFont typeface="Arial" panose="020B0604020202020204" pitchFamily="34" charset="0"/>
              <a:buChar char="•"/>
            </a:pPr>
            <a:r>
              <a:rPr lang="en-IN" dirty="0"/>
              <a:t>Subset of ML.</a:t>
            </a:r>
          </a:p>
          <a:p>
            <a:pPr marL="742950" lvl="1" indent="-285750">
              <a:buFont typeface="Arial" panose="020B0604020202020204" pitchFamily="34" charset="0"/>
              <a:buChar char="•"/>
            </a:pPr>
            <a:r>
              <a:rPr lang="en-IN" dirty="0"/>
              <a:t>Uses </a:t>
            </a:r>
            <a:r>
              <a:rPr lang="en-IN" b="1" dirty="0"/>
              <a:t>complex algorithms &amp; deep neural networks</a:t>
            </a:r>
            <a:r>
              <a:rPr lang="en-IN" dirty="0"/>
              <a:t>.</a:t>
            </a:r>
          </a:p>
          <a:p>
            <a:pPr marL="742950" lvl="1" indent="-285750">
              <a:buFont typeface="Arial" panose="020B0604020202020204" pitchFamily="34" charset="0"/>
              <a:buChar char="•"/>
            </a:pPr>
            <a:r>
              <a:rPr lang="en-IN" dirty="0"/>
              <a:t>Repeatedly trains models/patterns.</a:t>
            </a:r>
          </a:p>
        </p:txBody>
      </p:sp>
      <p:sp>
        <p:nvSpPr>
          <p:cNvPr id="4" name="Slide Number Placeholder 3"/>
          <p:cNvSpPr>
            <a:spLocks noGrp="1"/>
          </p:cNvSpPr>
          <p:nvPr>
            <p:ph type="sldNum" sz="quarter" idx="5"/>
          </p:nvPr>
        </p:nvSpPr>
        <p:spPr/>
        <p:txBody>
          <a:bodyPr/>
          <a:lstStyle/>
          <a:p>
            <a:fld id="{25C86995-7A5E-45E3-BF55-BAF7FF47CE8F}" type="slidenum">
              <a:rPr lang="en-US" smtClean="0"/>
              <a:t>8</a:t>
            </a:fld>
            <a:endParaRPr lang="en-US"/>
          </a:p>
        </p:txBody>
      </p:sp>
    </p:spTree>
    <p:extLst>
      <p:ext uri="{BB962C8B-B14F-4D97-AF65-F5344CB8AC3E}">
        <p14:creationId xmlns:p14="http://schemas.microsoft.com/office/powerpoint/2010/main" val="21217005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IN" b="1" dirty="0"/>
              <a:t>Key Points</a:t>
            </a:r>
          </a:p>
          <a:p>
            <a:pPr>
              <a:buFont typeface="Arial" panose="020B0604020202020204" pitchFamily="34" charset="0"/>
              <a:buChar char="•"/>
            </a:pPr>
            <a:r>
              <a:rPr lang="en-IN" b="1" dirty="0"/>
              <a:t>AI (Artificial Intelligence)</a:t>
            </a:r>
            <a:endParaRPr lang="en-IN" dirty="0"/>
          </a:p>
          <a:p>
            <a:pPr marL="742950" lvl="1" indent="-285750">
              <a:buFont typeface="Arial" panose="020B0604020202020204" pitchFamily="34" charset="0"/>
              <a:buChar char="•"/>
            </a:pPr>
            <a:r>
              <a:rPr lang="en-IN" dirty="0"/>
              <a:t>Broadest concept.</a:t>
            </a:r>
          </a:p>
          <a:p>
            <a:pPr marL="742950" lvl="1" indent="-285750">
              <a:buFont typeface="Arial" panose="020B0604020202020204" pitchFamily="34" charset="0"/>
              <a:buChar char="•"/>
            </a:pPr>
            <a:r>
              <a:rPr lang="en-IN" dirty="0"/>
              <a:t>Gives machines the ability to </a:t>
            </a:r>
            <a:r>
              <a:rPr lang="en-IN" b="1" dirty="0"/>
              <a:t>imitate human </a:t>
            </a:r>
            <a:r>
              <a:rPr lang="en-IN" b="1" dirty="0" err="1"/>
              <a:t>behavior</a:t>
            </a:r>
            <a:r>
              <a:rPr lang="en-IN" dirty="0"/>
              <a:t>.</a:t>
            </a:r>
          </a:p>
          <a:p>
            <a:pPr>
              <a:buFont typeface="Arial" panose="020B0604020202020204" pitchFamily="34" charset="0"/>
              <a:buChar char="•"/>
            </a:pPr>
            <a:r>
              <a:rPr lang="en-IN" b="1" dirty="0"/>
              <a:t>ML (Machine Learning)</a:t>
            </a:r>
            <a:endParaRPr lang="en-IN" dirty="0"/>
          </a:p>
          <a:p>
            <a:pPr marL="742950" lvl="1" indent="-285750">
              <a:buFont typeface="Arial" panose="020B0604020202020204" pitchFamily="34" charset="0"/>
              <a:buChar char="•"/>
            </a:pPr>
            <a:r>
              <a:rPr lang="en-IN" dirty="0"/>
              <a:t>Subset of AI.</a:t>
            </a:r>
          </a:p>
          <a:p>
            <a:pPr marL="742950" lvl="1" indent="-285750">
              <a:buFont typeface="Arial" panose="020B0604020202020204" pitchFamily="34" charset="0"/>
              <a:buChar char="•"/>
            </a:pPr>
            <a:r>
              <a:rPr lang="en-IN" dirty="0"/>
              <a:t>Helps machines </a:t>
            </a:r>
            <a:r>
              <a:rPr lang="en-IN" b="1" dirty="0"/>
              <a:t>self-learn and improve continually</a:t>
            </a:r>
            <a:r>
              <a:rPr lang="en-IN" dirty="0"/>
              <a:t>.</a:t>
            </a:r>
          </a:p>
          <a:p>
            <a:pPr>
              <a:buFont typeface="Arial" panose="020B0604020202020204" pitchFamily="34" charset="0"/>
              <a:buChar char="•"/>
            </a:pPr>
            <a:r>
              <a:rPr lang="en-IN" b="1" dirty="0"/>
              <a:t>DL (Deep Learning)</a:t>
            </a:r>
            <a:endParaRPr lang="en-IN" dirty="0"/>
          </a:p>
          <a:p>
            <a:pPr marL="742950" lvl="1" indent="-285750">
              <a:buFont typeface="Arial" panose="020B0604020202020204" pitchFamily="34" charset="0"/>
              <a:buChar char="•"/>
            </a:pPr>
            <a:r>
              <a:rPr lang="en-IN" dirty="0"/>
              <a:t>Subset of ML.</a:t>
            </a:r>
          </a:p>
          <a:p>
            <a:pPr marL="742950" lvl="1" indent="-285750">
              <a:buFont typeface="Arial" panose="020B0604020202020204" pitchFamily="34" charset="0"/>
              <a:buChar char="•"/>
            </a:pPr>
            <a:r>
              <a:rPr lang="en-IN" dirty="0"/>
              <a:t>Uses </a:t>
            </a:r>
            <a:r>
              <a:rPr lang="en-IN" b="1" dirty="0"/>
              <a:t>complex algorithms &amp; deep neural networks</a:t>
            </a:r>
            <a:r>
              <a:rPr lang="en-IN" dirty="0"/>
              <a:t>.</a:t>
            </a:r>
          </a:p>
          <a:p>
            <a:pPr marL="742950" lvl="1" indent="-285750">
              <a:buFont typeface="Arial" panose="020B0604020202020204" pitchFamily="34" charset="0"/>
              <a:buChar char="•"/>
            </a:pPr>
            <a:r>
              <a:rPr lang="en-IN" dirty="0"/>
              <a:t>Repeatedly trains models/patterns.</a:t>
            </a:r>
          </a:p>
        </p:txBody>
      </p:sp>
      <p:sp>
        <p:nvSpPr>
          <p:cNvPr id="4" name="Slide Number Placeholder 3"/>
          <p:cNvSpPr>
            <a:spLocks noGrp="1"/>
          </p:cNvSpPr>
          <p:nvPr>
            <p:ph type="sldNum" sz="quarter" idx="5"/>
          </p:nvPr>
        </p:nvSpPr>
        <p:spPr/>
        <p:txBody>
          <a:bodyPr/>
          <a:lstStyle/>
          <a:p>
            <a:fld id="{25C86995-7A5E-45E3-BF55-BAF7FF47CE8F}" type="slidenum">
              <a:rPr lang="en-US" smtClean="0"/>
              <a:t>9</a:t>
            </a:fld>
            <a:endParaRPr lang="en-US"/>
          </a:p>
        </p:txBody>
      </p:sp>
    </p:spTree>
    <p:extLst>
      <p:ext uri="{BB962C8B-B14F-4D97-AF65-F5344CB8AC3E}">
        <p14:creationId xmlns:p14="http://schemas.microsoft.com/office/powerpoint/2010/main" val="5970132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err="1"/>
              <a:t>OpenAI</a:t>
            </a:r>
            <a:r>
              <a:rPr lang="en-US" b="0" dirty="0"/>
              <a:t> released GPT-5 in August 2025, an AI model that improves upon previous GPT models to provide “expert-level responses.” It offers faster reasoning and broader multimodal input capabilities for handling lengthy, complex conversations, with particular enhancements for collaborative writing and health-related questions.</a:t>
            </a:r>
          </a:p>
          <a:p>
            <a:endParaRPr lang="en-IN" dirty="0"/>
          </a:p>
        </p:txBody>
      </p:sp>
      <p:sp>
        <p:nvSpPr>
          <p:cNvPr id="4" name="Slide Number Placeholder 3"/>
          <p:cNvSpPr>
            <a:spLocks noGrp="1"/>
          </p:cNvSpPr>
          <p:nvPr>
            <p:ph type="sldNum" sz="quarter" idx="5"/>
          </p:nvPr>
        </p:nvSpPr>
        <p:spPr/>
        <p:txBody>
          <a:bodyPr/>
          <a:lstStyle/>
          <a:p>
            <a:fld id="{25C86995-7A5E-45E3-BF55-BAF7FF47CE8F}" type="slidenum">
              <a:rPr lang="en-US" smtClean="0"/>
              <a:t>10</a:t>
            </a:fld>
            <a:endParaRPr lang="en-US"/>
          </a:p>
        </p:txBody>
      </p:sp>
    </p:spTree>
    <p:extLst>
      <p:ext uri="{BB962C8B-B14F-4D97-AF65-F5344CB8AC3E}">
        <p14:creationId xmlns:p14="http://schemas.microsoft.com/office/powerpoint/2010/main" val="37596764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90D430-EF7C-45F3-8EA5-039C28EBD5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1D0997F-7B4B-46CD-8687-ACAF9E9E4F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540E85-7C95-434E-968C-EAF510B65A1E}"/>
              </a:ext>
            </a:extLst>
          </p:cNvPr>
          <p:cNvSpPr>
            <a:spLocks noGrp="1"/>
          </p:cNvSpPr>
          <p:nvPr>
            <p:ph type="dt" sz="half" idx="10"/>
          </p:nvPr>
        </p:nvSpPr>
        <p:spPr/>
        <p:txBody>
          <a:bodyPr/>
          <a:lstStyle/>
          <a:p>
            <a:fld id="{CB527435-A105-4E95-8B3B-6A7A522D22C0}" type="datetimeFigureOut">
              <a:rPr lang="en-US" smtClean="0"/>
              <a:t>9/14/2025</a:t>
            </a:fld>
            <a:endParaRPr lang="en-US"/>
          </a:p>
        </p:txBody>
      </p:sp>
      <p:sp>
        <p:nvSpPr>
          <p:cNvPr id="5" name="Footer Placeholder 4">
            <a:extLst>
              <a:ext uri="{FF2B5EF4-FFF2-40B4-BE49-F238E27FC236}">
                <a16:creationId xmlns:a16="http://schemas.microsoft.com/office/drawing/2014/main" id="{875DB90E-E72A-4DE7-B83C-30F4E28607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42434D-BD5F-4A11-86D2-2085C75482B7}"/>
              </a:ext>
            </a:extLst>
          </p:cNvPr>
          <p:cNvSpPr>
            <a:spLocks noGrp="1"/>
          </p:cNvSpPr>
          <p:nvPr>
            <p:ph type="sldNum" sz="quarter" idx="12"/>
          </p:nvPr>
        </p:nvSpPr>
        <p:spPr/>
        <p:txBody>
          <a:bodyPr/>
          <a:lstStyle/>
          <a:p>
            <a:fld id="{27D6FE89-A030-4F25-8527-8A37FF16DB3F}" type="slidenum">
              <a:rPr lang="en-US" smtClean="0"/>
              <a:t>‹#›</a:t>
            </a:fld>
            <a:endParaRPr lang="en-US"/>
          </a:p>
        </p:txBody>
      </p:sp>
    </p:spTree>
    <p:extLst>
      <p:ext uri="{BB962C8B-B14F-4D97-AF65-F5344CB8AC3E}">
        <p14:creationId xmlns:p14="http://schemas.microsoft.com/office/powerpoint/2010/main" val="16482549"/>
      </p:ext>
    </p:extLst>
  </p:cSld>
  <p:clrMapOvr>
    <a:masterClrMapping/>
  </p:clrMapOvr>
  <p:transition spd="slow">
    <p:push/>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0EC78-2C17-472F-8081-1C7745935C7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9220F0B-5848-45E6-8ADD-81903D7F3C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879680D-F193-49A6-B06F-DF41E93D0076}"/>
              </a:ext>
            </a:extLst>
          </p:cNvPr>
          <p:cNvSpPr>
            <a:spLocks noGrp="1"/>
          </p:cNvSpPr>
          <p:nvPr>
            <p:ph type="dt" sz="half" idx="10"/>
          </p:nvPr>
        </p:nvSpPr>
        <p:spPr/>
        <p:txBody>
          <a:bodyPr/>
          <a:lstStyle/>
          <a:p>
            <a:fld id="{CB527435-A105-4E95-8B3B-6A7A522D22C0}" type="datetimeFigureOut">
              <a:rPr lang="en-US" smtClean="0"/>
              <a:t>9/14/2025</a:t>
            </a:fld>
            <a:endParaRPr lang="en-US"/>
          </a:p>
        </p:txBody>
      </p:sp>
      <p:sp>
        <p:nvSpPr>
          <p:cNvPr id="5" name="Footer Placeholder 4">
            <a:extLst>
              <a:ext uri="{FF2B5EF4-FFF2-40B4-BE49-F238E27FC236}">
                <a16:creationId xmlns:a16="http://schemas.microsoft.com/office/drawing/2014/main" id="{431287DD-5B94-4E08-9C0D-46C9D0F079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D6FB72-48E7-4001-8AF6-AD0B6B64F99B}"/>
              </a:ext>
            </a:extLst>
          </p:cNvPr>
          <p:cNvSpPr>
            <a:spLocks noGrp="1"/>
          </p:cNvSpPr>
          <p:nvPr>
            <p:ph type="sldNum" sz="quarter" idx="12"/>
          </p:nvPr>
        </p:nvSpPr>
        <p:spPr/>
        <p:txBody>
          <a:bodyPr/>
          <a:lstStyle/>
          <a:p>
            <a:fld id="{27D6FE89-A030-4F25-8527-8A37FF16DB3F}" type="slidenum">
              <a:rPr lang="en-US" smtClean="0"/>
              <a:t>‹#›</a:t>
            </a:fld>
            <a:endParaRPr lang="en-US"/>
          </a:p>
        </p:txBody>
      </p:sp>
    </p:spTree>
    <p:extLst>
      <p:ext uri="{BB962C8B-B14F-4D97-AF65-F5344CB8AC3E}">
        <p14:creationId xmlns:p14="http://schemas.microsoft.com/office/powerpoint/2010/main" val="3469597016"/>
      </p:ext>
    </p:extLst>
  </p:cSld>
  <p:clrMapOvr>
    <a:masterClrMapping/>
  </p:clrMapOvr>
  <p:transition spd="slow">
    <p:push/>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79B468-B2D1-4ACB-919E-E292723D2EF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72327E-75B4-4A23-BE87-3684B109BA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8A5091-A857-400B-8F38-900B49096B32}"/>
              </a:ext>
            </a:extLst>
          </p:cNvPr>
          <p:cNvSpPr>
            <a:spLocks noGrp="1"/>
          </p:cNvSpPr>
          <p:nvPr>
            <p:ph type="dt" sz="half" idx="10"/>
          </p:nvPr>
        </p:nvSpPr>
        <p:spPr/>
        <p:txBody>
          <a:bodyPr/>
          <a:lstStyle/>
          <a:p>
            <a:fld id="{CB527435-A105-4E95-8B3B-6A7A522D22C0}" type="datetimeFigureOut">
              <a:rPr lang="en-US" smtClean="0"/>
              <a:t>9/14/2025</a:t>
            </a:fld>
            <a:endParaRPr lang="en-US"/>
          </a:p>
        </p:txBody>
      </p:sp>
      <p:sp>
        <p:nvSpPr>
          <p:cNvPr id="5" name="Footer Placeholder 4">
            <a:extLst>
              <a:ext uri="{FF2B5EF4-FFF2-40B4-BE49-F238E27FC236}">
                <a16:creationId xmlns:a16="http://schemas.microsoft.com/office/drawing/2014/main" id="{3A6E778E-5402-4528-8A0F-EE3B1B82E4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6F6D38-77E8-487B-BC6B-211C89835DF3}"/>
              </a:ext>
            </a:extLst>
          </p:cNvPr>
          <p:cNvSpPr>
            <a:spLocks noGrp="1"/>
          </p:cNvSpPr>
          <p:nvPr>
            <p:ph type="sldNum" sz="quarter" idx="12"/>
          </p:nvPr>
        </p:nvSpPr>
        <p:spPr/>
        <p:txBody>
          <a:bodyPr/>
          <a:lstStyle/>
          <a:p>
            <a:fld id="{27D6FE89-A030-4F25-8527-8A37FF16DB3F}" type="slidenum">
              <a:rPr lang="en-US" smtClean="0"/>
              <a:t>‹#›</a:t>
            </a:fld>
            <a:endParaRPr lang="en-US"/>
          </a:p>
        </p:txBody>
      </p:sp>
    </p:spTree>
    <p:extLst>
      <p:ext uri="{BB962C8B-B14F-4D97-AF65-F5344CB8AC3E}">
        <p14:creationId xmlns:p14="http://schemas.microsoft.com/office/powerpoint/2010/main" val="1126980905"/>
      </p:ext>
    </p:extLst>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19CC2F-67E3-49F0-A838-61EF4DC2143D}"/>
              </a:ext>
            </a:extLst>
          </p:cNvPr>
          <p:cNvSpPr>
            <a:spLocks noGrp="1"/>
          </p:cNvSpPr>
          <p:nvPr>
            <p:ph type="title"/>
          </p:nvPr>
        </p:nvSpPr>
        <p:spPr>
          <a:xfrm>
            <a:off x="838200" y="365125"/>
            <a:ext cx="10231877"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25C17824-373C-45E1-9C33-AC87EF37DD82}"/>
              </a:ext>
            </a:extLst>
          </p:cNvPr>
          <p:cNvSpPr>
            <a:spLocks noGrp="1"/>
          </p:cNvSpPr>
          <p:nvPr>
            <p:ph idx="1"/>
          </p:nvPr>
        </p:nvSpPr>
        <p:spPr>
          <a:xfrm>
            <a:off x="838200" y="1825625"/>
            <a:ext cx="10231877"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E39286-3AD4-41CC-9BD2-D3749166CF9C}"/>
              </a:ext>
            </a:extLst>
          </p:cNvPr>
          <p:cNvSpPr>
            <a:spLocks noGrp="1"/>
          </p:cNvSpPr>
          <p:nvPr>
            <p:ph type="dt" sz="half" idx="10"/>
          </p:nvPr>
        </p:nvSpPr>
        <p:spPr/>
        <p:txBody>
          <a:bodyPr/>
          <a:lstStyle/>
          <a:p>
            <a:fld id="{CB527435-A105-4E95-8B3B-6A7A522D22C0}" type="datetimeFigureOut">
              <a:rPr lang="en-US" smtClean="0"/>
              <a:t>9/14/2025</a:t>
            </a:fld>
            <a:endParaRPr lang="en-US"/>
          </a:p>
        </p:txBody>
      </p:sp>
      <p:sp>
        <p:nvSpPr>
          <p:cNvPr id="5" name="Footer Placeholder 4">
            <a:extLst>
              <a:ext uri="{FF2B5EF4-FFF2-40B4-BE49-F238E27FC236}">
                <a16:creationId xmlns:a16="http://schemas.microsoft.com/office/drawing/2014/main" id="{9E3438E0-D2DF-4B02-A6AC-05A49D1F52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7701D0-8017-4689-B8F9-D47217A210FB}"/>
              </a:ext>
            </a:extLst>
          </p:cNvPr>
          <p:cNvSpPr>
            <a:spLocks noGrp="1"/>
          </p:cNvSpPr>
          <p:nvPr>
            <p:ph type="sldNum" sz="quarter" idx="12"/>
          </p:nvPr>
        </p:nvSpPr>
        <p:spPr/>
        <p:txBody>
          <a:bodyPr/>
          <a:lstStyle/>
          <a:p>
            <a:fld id="{27D6FE89-A030-4F25-8527-8A37FF16DB3F}" type="slidenum">
              <a:rPr lang="en-US" smtClean="0"/>
              <a:t>‹#›</a:t>
            </a:fld>
            <a:endParaRPr lang="en-US"/>
          </a:p>
        </p:txBody>
      </p:sp>
    </p:spTree>
    <p:extLst>
      <p:ext uri="{BB962C8B-B14F-4D97-AF65-F5344CB8AC3E}">
        <p14:creationId xmlns:p14="http://schemas.microsoft.com/office/powerpoint/2010/main" val="2413343980"/>
      </p:ext>
    </p:extLst>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042866-91D0-445C-A443-EE6FB11C70E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FAAA84B-1F98-40A4-A1F4-21B97B7D48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D352387-B8AC-43DC-938A-DDFF76CCECCD}"/>
              </a:ext>
            </a:extLst>
          </p:cNvPr>
          <p:cNvSpPr>
            <a:spLocks noGrp="1"/>
          </p:cNvSpPr>
          <p:nvPr>
            <p:ph type="dt" sz="half" idx="10"/>
          </p:nvPr>
        </p:nvSpPr>
        <p:spPr/>
        <p:txBody>
          <a:bodyPr/>
          <a:lstStyle/>
          <a:p>
            <a:fld id="{CB527435-A105-4E95-8B3B-6A7A522D22C0}" type="datetimeFigureOut">
              <a:rPr lang="en-US" smtClean="0"/>
              <a:t>9/14/2025</a:t>
            </a:fld>
            <a:endParaRPr lang="en-US"/>
          </a:p>
        </p:txBody>
      </p:sp>
      <p:sp>
        <p:nvSpPr>
          <p:cNvPr id="5" name="Footer Placeholder 4">
            <a:extLst>
              <a:ext uri="{FF2B5EF4-FFF2-40B4-BE49-F238E27FC236}">
                <a16:creationId xmlns:a16="http://schemas.microsoft.com/office/drawing/2014/main" id="{C3F585F1-0B5D-4931-B98C-6ADF18FE6F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6DD7E6-B993-44BD-8554-AB6A7833EA1A}"/>
              </a:ext>
            </a:extLst>
          </p:cNvPr>
          <p:cNvSpPr>
            <a:spLocks noGrp="1"/>
          </p:cNvSpPr>
          <p:nvPr>
            <p:ph type="sldNum" sz="quarter" idx="12"/>
          </p:nvPr>
        </p:nvSpPr>
        <p:spPr/>
        <p:txBody>
          <a:bodyPr/>
          <a:lstStyle/>
          <a:p>
            <a:fld id="{27D6FE89-A030-4F25-8527-8A37FF16DB3F}" type="slidenum">
              <a:rPr lang="en-US" smtClean="0"/>
              <a:t>‹#›</a:t>
            </a:fld>
            <a:endParaRPr lang="en-US"/>
          </a:p>
        </p:txBody>
      </p:sp>
    </p:spTree>
    <p:extLst>
      <p:ext uri="{BB962C8B-B14F-4D97-AF65-F5344CB8AC3E}">
        <p14:creationId xmlns:p14="http://schemas.microsoft.com/office/powerpoint/2010/main" val="1435581766"/>
      </p:ext>
    </p:extLst>
  </p:cSld>
  <p:clrMapOvr>
    <a:masterClrMapping/>
  </p:clrMapOvr>
  <p:transition spd="slow">
    <p:push/>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BB792-0CD5-43F9-B461-8EB06CF1FB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0EA784F-5348-42EC-B574-5A37C95DAD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54D209C-69CB-4D7E-BBB4-2F53F55849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AE59042-B166-4E2E-A26E-4FE00BF67E4B}"/>
              </a:ext>
            </a:extLst>
          </p:cNvPr>
          <p:cNvSpPr>
            <a:spLocks noGrp="1"/>
          </p:cNvSpPr>
          <p:nvPr>
            <p:ph type="dt" sz="half" idx="10"/>
          </p:nvPr>
        </p:nvSpPr>
        <p:spPr/>
        <p:txBody>
          <a:bodyPr/>
          <a:lstStyle/>
          <a:p>
            <a:fld id="{CB527435-A105-4E95-8B3B-6A7A522D22C0}" type="datetimeFigureOut">
              <a:rPr lang="en-US" smtClean="0"/>
              <a:t>9/14/2025</a:t>
            </a:fld>
            <a:endParaRPr lang="en-US"/>
          </a:p>
        </p:txBody>
      </p:sp>
      <p:sp>
        <p:nvSpPr>
          <p:cNvPr id="6" name="Footer Placeholder 5">
            <a:extLst>
              <a:ext uri="{FF2B5EF4-FFF2-40B4-BE49-F238E27FC236}">
                <a16:creationId xmlns:a16="http://schemas.microsoft.com/office/drawing/2014/main" id="{EBBD5945-55CF-4D4B-8942-6C7AF4C24D5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7C6065-A0D8-4447-BAB4-80AED3B05FDE}"/>
              </a:ext>
            </a:extLst>
          </p:cNvPr>
          <p:cNvSpPr>
            <a:spLocks noGrp="1"/>
          </p:cNvSpPr>
          <p:nvPr>
            <p:ph type="sldNum" sz="quarter" idx="12"/>
          </p:nvPr>
        </p:nvSpPr>
        <p:spPr/>
        <p:txBody>
          <a:bodyPr/>
          <a:lstStyle/>
          <a:p>
            <a:fld id="{27D6FE89-A030-4F25-8527-8A37FF16DB3F}" type="slidenum">
              <a:rPr lang="en-US" smtClean="0"/>
              <a:t>‹#›</a:t>
            </a:fld>
            <a:endParaRPr lang="en-US"/>
          </a:p>
        </p:txBody>
      </p:sp>
    </p:spTree>
    <p:extLst>
      <p:ext uri="{BB962C8B-B14F-4D97-AF65-F5344CB8AC3E}">
        <p14:creationId xmlns:p14="http://schemas.microsoft.com/office/powerpoint/2010/main" val="4255848986"/>
      </p:ext>
    </p:extLst>
  </p:cSld>
  <p:clrMapOvr>
    <a:masterClrMapping/>
  </p:clrMapOvr>
  <p:transition spd="slow">
    <p:push/>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7BD5E-F88B-4C73-9881-DBA1626B8FC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18B45EB-598B-4FF2-B750-B6697BF9F1A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F88C56-32BC-4ED4-B233-39DD2EC1202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D2C5B9C-D6B9-4C71-A02A-ED34083CEA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5CB831B-E0BE-4CE2-AD8F-D717FA08D73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4002C73-D784-4C7C-9922-4A9FDC7A3F95}"/>
              </a:ext>
            </a:extLst>
          </p:cNvPr>
          <p:cNvSpPr>
            <a:spLocks noGrp="1"/>
          </p:cNvSpPr>
          <p:nvPr>
            <p:ph type="dt" sz="half" idx="10"/>
          </p:nvPr>
        </p:nvSpPr>
        <p:spPr/>
        <p:txBody>
          <a:bodyPr/>
          <a:lstStyle/>
          <a:p>
            <a:fld id="{CB527435-A105-4E95-8B3B-6A7A522D22C0}" type="datetimeFigureOut">
              <a:rPr lang="en-US" smtClean="0"/>
              <a:t>9/14/2025</a:t>
            </a:fld>
            <a:endParaRPr lang="en-US"/>
          </a:p>
        </p:txBody>
      </p:sp>
      <p:sp>
        <p:nvSpPr>
          <p:cNvPr id="8" name="Footer Placeholder 7">
            <a:extLst>
              <a:ext uri="{FF2B5EF4-FFF2-40B4-BE49-F238E27FC236}">
                <a16:creationId xmlns:a16="http://schemas.microsoft.com/office/drawing/2014/main" id="{C280088C-FCD3-4382-923E-21582E0A12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CDBDD64-1C0E-4EAD-8CDD-AC35984AC125}"/>
              </a:ext>
            </a:extLst>
          </p:cNvPr>
          <p:cNvSpPr>
            <a:spLocks noGrp="1"/>
          </p:cNvSpPr>
          <p:nvPr>
            <p:ph type="sldNum" sz="quarter" idx="12"/>
          </p:nvPr>
        </p:nvSpPr>
        <p:spPr/>
        <p:txBody>
          <a:bodyPr/>
          <a:lstStyle/>
          <a:p>
            <a:fld id="{27D6FE89-A030-4F25-8527-8A37FF16DB3F}" type="slidenum">
              <a:rPr lang="en-US" smtClean="0"/>
              <a:t>‹#›</a:t>
            </a:fld>
            <a:endParaRPr lang="en-US"/>
          </a:p>
        </p:txBody>
      </p:sp>
    </p:spTree>
    <p:extLst>
      <p:ext uri="{BB962C8B-B14F-4D97-AF65-F5344CB8AC3E}">
        <p14:creationId xmlns:p14="http://schemas.microsoft.com/office/powerpoint/2010/main" val="3519157413"/>
      </p:ext>
    </p:extLst>
  </p:cSld>
  <p:clrMapOvr>
    <a:masterClrMapping/>
  </p:clrMapOvr>
  <p:transition spd="slow">
    <p:push/>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3FAA45-861F-44E6-8659-EE8D188CF5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BFF4B3-4994-4396-A38F-EFABF0A44F63}"/>
              </a:ext>
            </a:extLst>
          </p:cNvPr>
          <p:cNvSpPr>
            <a:spLocks noGrp="1"/>
          </p:cNvSpPr>
          <p:nvPr>
            <p:ph type="dt" sz="half" idx="10"/>
          </p:nvPr>
        </p:nvSpPr>
        <p:spPr/>
        <p:txBody>
          <a:bodyPr/>
          <a:lstStyle/>
          <a:p>
            <a:fld id="{CB527435-A105-4E95-8B3B-6A7A522D22C0}" type="datetimeFigureOut">
              <a:rPr lang="en-US" smtClean="0"/>
              <a:t>9/14/2025</a:t>
            </a:fld>
            <a:endParaRPr lang="en-US"/>
          </a:p>
        </p:txBody>
      </p:sp>
      <p:sp>
        <p:nvSpPr>
          <p:cNvPr id="4" name="Footer Placeholder 3">
            <a:extLst>
              <a:ext uri="{FF2B5EF4-FFF2-40B4-BE49-F238E27FC236}">
                <a16:creationId xmlns:a16="http://schemas.microsoft.com/office/drawing/2014/main" id="{1881E59D-B891-45DE-8686-522D14C21E9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1009FF-7594-473A-8FF0-119CF70FB3F4}"/>
              </a:ext>
            </a:extLst>
          </p:cNvPr>
          <p:cNvSpPr>
            <a:spLocks noGrp="1"/>
          </p:cNvSpPr>
          <p:nvPr>
            <p:ph type="sldNum" sz="quarter" idx="12"/>
          </p:nvPr>
        </p:nvSpPr>
        <p:spPr/>
        <p:txBody>
          <a:bodyPr/>
          <a:lstStyle/>
          <a:p>
            <a:fld id="{27D6FE89-A030-4F25-8527-8A37FF16DB3F}" type="slidenum">
              <a:rPr lang="en-US" smtClean="0"/>
              <a:t>‹#›</a:t>
            </a:fld>
            <a:endParaRPr lang="en-US"/>
          </a:p>
        </p:txBody>
      </p:sp>
    </p:spTree>
    <p:extLst>
      <p:ext uri="{BB962C8B-B14F-4D97-AF65-F5344CB8AC3E}">
        <p14:creationId xmlns:p14="http://schemas.microsoft.com/office/powerpoint/2010/main" val="1407003401"/>
      </p:ext>
    </p:extLst>
  </p:cSld>
  <p:clrMapOvr>
    <a:masterClrMapping/>
  </p:clrMapOvr>
  <p:transition spd="slow">
    <p:push/>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9287B3B-1ED0-40DB-B25A-FDA3F96405AC}"/>
              </a:ext>
            </a:extLst>
          </p:cNvPr>
          <p:cNvSpPr>
            <a:spLocks noGrp="1"/>
          </p:cNvSpPr>
          <p:nvPr>
            <p:ph type="dt" sz="half" idx="10"/>
          </p:nvPr>
        </p:nvSpPr>
        <p:spPr/>
        <p:txBody>
          <a:bodyPr/>
          <a:lstStyle/>
          <a:p>
            <a:fld id="{CB527435-A105-4E95-8B3B-6A7A522D22C0}" type="datetimeFigureOut">
              <a:rPr lang="en-US" smtClean="0"/>
              <a:t>9/14/2025</a:t>
            </a:fld>
            <a:endParaRPr lang="en-US"/>
          </a:p>
        </p:txBody>
      </p:sp>
      <p:sp>
        <p:nvSpPr>
          <p:cNvPr id="3" name="Footer Placeholder 2">
            <a:extLst>
              <a:ext uri="{FF2B5EF4-FFF2-40B4-BE49-F238E27FC236}">
                <a16:creationId xmlns:a16="http://schemas.microsoft.com/office/drawing/2014/main" id="{8F93F349-270B-49A4-AC9B-B4B3049EF5A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5AB19C-CE9D-40F2-AE52-26F1D25B84C3}"/>
              </a:ext>
            </a:extLst>
          </p:cNvPr>
          <p:cNvSpPr>
            <a:spLocks noGrp="1"/>
          </p:cNvSpPr>
          <p:nvPr>
            <p:ph type="sldNum" sz="quarter" idx="12"/>
          </p:nvPr>
        </p:nvSpPr>
        <p:spPr/>
        <p:txBody>
          <a:bodyPr/>
          <a:lstStyle/>
          <a:p>
            <a:fld id="{27D6FE89-A030-4F25-8527-8A37FF16DB3F}" type="slidenum">
              <a:rPr lang="en-US" smtClean="0"/>
              <a:t>‹#›</a:t>
            </a:fld>
            <a:endParaRPr lang="en-US"/>
          </a:p>
        </p:txBody>
      </p:sp>
    </p:spTree>
    <p:extLst>
      <p:ext uri="{BB962C8B-B14F-4D97-AF65-F5344CB8AC3E}">
        <p14:creationId xmlns:p14="http://schemas.microsoft.com/office/powerpoint/2010/main" val="1203534679"/>
      </p:ext>
    </p:extLst>
  </p:cSld>
  <p:clrMapOvr>
    <a:masterClrMapping/>
  </p:clrMapOvr>
  <p:transition spd="slow">
    <p:push/>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554846-7D31-48B7-91D4-0453711C07C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9655C8D-DB24-41F1-B2B5-E078FF5AD52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EF6733-4B0F-4BA2-92F4-3687814A4F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A59A04F-CA8D-44C1-B80C-18F5E25E3EC4}"/>
              </a:ext>
            </a:extLst>
          </p:cNvPr>
          <p:cNvSpPr>
            <a:spLocks noGrp="1"/>
          </p:cNvSpPr>
          <p:nvPr>
            <p:ph type="dt" sz="half" idx="10"/>
          </p:nvPr>
        </p:nvSpPr>
        <p:spPr/>
        <p:txBody>
          <a:bodyPr/>
          <a:lstStyle/>
          <a:p>
            <a:fld id="{CB527435-A105-4E95-8B3B-6A7A522D22C0}" type="datetimeFigureOut">
              <a:rPr lang="en-US" smtClean="0"/>
              <a:t>9/14/2025</a:t>
            </a:fld>
            <a:endParaRPr lang="en-US"/>
          </a:p>
        </p:txBody>
      </p:sp>
      <p:sp>
        <p:nvSpPr>
          <p:cNvPr id="6" name="Footer Placeholder 5">
            <a:extLst>
              <a:ext uri="{FF2B5EF4-FFF2-40B4-BE49-F238E27FC236}">
                <a16:creationId xmlns:a16="http://schemas.microsoft.com/office/drawing/2014/main" id="{60F77B26-B8C2-430D-91FE-BDCE48070E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F0B620-707B-415C-9978-F26BC559D737}"/>
              </a:ext>
            </a:extLst>
          </p:cNvPr>
          <p:cNvSpPr>
            <a:spLocks noGrp="1"/>
          </p:cNvSpPr>
          <p:nvPr>
            <p:ph type="sldNum" sz="quarter" idx="12"/>
          </p:nvPr>
        </p:nvSpPr>
        <p:spPr/>
        <p:txBody>
          <a:bodyPr/>
          <a:lstStyle/>
          <a:p>
            <a:fld id="{27D6FE89-A030-4F25-8527-8A37FF16DB3F}" type="slidenum">
              <a:rPr lang="en-US" smtClean="0"/>
              <a:t>‹#›</a:t>
            </a:fld>
            <a:endParaRPr lang="en-US"/>
          </a:p>
        </p:txBody>
      </p:sp>
    </p:spTree>
    <p:extLst>
      <p:ext uri="{BB962C8B-B14F-4D97-AF65-F5344CB8AC3E}">
        <p14:creationId xmlns:p14="http://schemas.microsoft.com/office/powerpoint/2010/main" val="372025860"/>
      </p:ext>
    </p:extLst>
  </p:cSld>
  <p:clrMapOvr>
    <a:masterClrMapping/>
  </p:clrMapOvr>
  <p:transition spd="slow">
    <p:push/>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269005-EADC-4A18-8C72-82755648D22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C552B6-1EBB-40B6-9BE6-E93FB3D1EB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0E1A302-E669-498D-987E-9F06B5BA08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59BDCBF-A762-4922-82B7-0A04E325EF8F}"/>
              </a:ext>
            </a:extLst>
          </p:cNvPr>
          <p:cNvSpPr>
            <a:spLocks noGrp="1"/>
          </p:cNvSpPr>
          <p:nvPr>
            <p:ph type="dt" sz="half" idx="10"/>
          </p:nvPr>
        </p:nvSpPr>
        <p:spPr/>
        <p:txBody>
          <a:bodyPr/>
          <a:lstStyle/>
          <a:p>
            <a:fld id="{CB527435-A105-4E95-8B3B-6A7A522D22C0}" type="datetimeFigureOut">
              <a:rPr lang="en-US" smtClean="0"/>
              <a:t>9/14/2025</a:t>
            </a:fld>
            <a:endParaRPr lang="en-US"/>
          </a:p>
        </p:txBody>
      </p:sp>
      <p:sp>
        <p:nvSpPr>
          <p:cNvPr id="6" name="Footer Placeholder 5">
            <a:extLst>
              <a:ext uri="{FF2B5EF4-FFF2-40B4-BE49-F238E27FC236}">
                <a16:creationId xmlns:a16="http://schemas.microsoft.com/office/drawing/2014/main" id="{216FAF26-78E8-4F99-B403-D08ED4144D3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41127D-6C51-4308-9A5B-D48E5716259B}"/>
              </a:ext>
            </a:extLst>
          </p:cNvPr>
          <p:cNvSpPr>
            <a:spLocks noGrp="1"/>
          </p:cNvSpPr>
          <p:nvPr>
            <p:ph type="sldNum" sz="quarter" idx="12"/>
          </p:nvPr>
        </p:nvSpPr>
        <p:spPr/>
        <p:txBody>
          <a:bodyPr/>
          <a:lstStyle/>
          <a:p>
            <a:fld id="{27D6FE89-A030-4F25-8527-8A37FF16DB3F}" type="slidenum">
              <a:rPr lang="en-US" smtClean="0"/>
              <a:t>‹#›</a:t>
            </a:fld>
            <a:endParaRPr lang="en-US"/>
          </a:p>
        </p:txBody>
      </p:sp>
    </p:spTree>
    <p:extLst>
      <p:ext uri="{BB962C8B-B14F-4D97-AF65-F5344CB8AC3E}">
        <p14:creationId xmlns:p14="http://schemas.microsoft.com/office/powerpoint/2010/main" val="573104477"/>
      </p:ext>
    </p:extLst>
  </p:cSld>
  <p:clrMapOvr>
    <a:masterClrMapping/>
  </p:clrMapOvr>
  <p:transition spd="slow">
    <p:push/>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3E78433-0AB0-411F-B7F0-3DB29712B0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951FAAA-050F-4AD8-91BB-8A0C54F991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EC1970-3CD3-4434-B1B2-AEFBAFE8FD8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527435-A105-4E95-8B3B-6A7A522D22C0}" type="datetimeFigureOut">
              <a:rPr lang="en-US" smtClean="0"/>
              <a:t>9/14/2025</a:t>
            </a:fld>
            <a:endParaRPr lang="en-US"/>
          </a:p>
        </p:txBody>
      </p:sp>
      <p:sp>
        <p:nvSpPr>
          <p:cNvPr id="5" name="Footer Placeholder 4">
            <a:extLst>
              <a:ext uri="{FF2B5EF4-FFF2-40B4-BE49-F238E27FC236}">
                <a16:creationId xmlns:a16="http://schemas.microsoft.com/office/drawing/2014/main" id="{A8A102D7-3A66-4598-92C4-8267A6AD1CB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B48650AF-029A-4D66-BE47-3A4BFCA8617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D6FE89-A030-4F25-8527-8A37FF16DB3F}" type="slidenum">
              <a:rPr lang="en-US" smtClean="0"/>
              <a:t>‹#›</a:t>
            </a:fld>
            <a:endParaRPr lang="en-US"/>
          </a:p>
        </p:txBody>
      </p:sp>
      <p:pic>
        <p:nvPicPr>
          <p:cNvPr id="8" name="Logo">
            <a:extLst>
              <a:ext uri="{FF2B5EF4-FFF2-40B4-BE49-F238E27FC236}">
                <a16:creationId xmlns:a16="http://schemas.microsoft.com/office/drawing/2014/main" id="{29CBBB53-3267-4413-AD2F-6063A660DE8A}"/>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126970" y="136525"/>
            <a:ext cx="947465" cy="947465"/>
          </a:xfrm>
          <a:prstGeom prst="rect">
            <a:avLst/>
          </a:prstGeom>
        </p:spPr>
      </p:pic>
    </p:spTree>
    <p:extLst>
      <p:ext uri="{BB962C8B-B14F-4D97-AF65-F5344CB8AC3E}">
        <p14:creationId xmlns:p14="http://schemas.microsoft.com/office/powerpoint/2010/main" val="64926026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slow">
    <p:push/>
  </p:transition>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E49357-9522-4FFA-99F1-B872548E1EB5}"/>
              </a:ext>
            </a:extLst>
          </p:cNvPr>
          <p:cNvSpPr>
            <a:spLocks noGrp="1"/>
          </p:cNvSpPr>
          <p:nvPr>
            <p:ph type="ctrTitle"/>
          </p:nvPr>
        </p:nvSpPr>
        <p:spPr>
          <a:xfrm>
            <a:off x="1524000" y="2235200"/>
            <a:ext cx="9144000" cy="2387600"/>
          </a:xfrm>
        </p:spPr>
        <p:txBody>
          <a:bodyPr>
            <a:normAutofit fontScale="90000"/>
          </a:bodyPr>
          <a:lstStyle/>
          <a:p>
            <a:r>
              <a:rPr lang="en-US" dirty="0"/>
              <a:t>Introduction to </a:t>
            </a:r>
            <a:br>
              <a:rPr lang="en-US" dirty="0"/>
            </a:br>
            <a:r>
              <a:rPr lang="en-IN" dirty="0">
                <a:solidFill>
                  <a:schemeClr val="accent4">
                    <a:lumMod val="75000"/>
                  </a:schemeClr>
                </a:solidFill>
                <a:latin typeface="Segoe UI Black" panose="020B0A02040204020203" pitchFamily="34" charset="0"/>
                <a:ea typeface="Segoe UI Black" panose="020B0A02040204020203" pitchFamily="34" charset="0"/>
              </a:rPr>
              <a:t>Artificial Intelligence &amp; Machine Learning</a:t>
            </a:r>
            <a:endParaRPr lang="en-US" dirty="0"/>
          </a:p>
        </p:txBody>
      </p:sp>
      <p:sp>
        <p:nvSpPr>
          <p:cNvPr id="4" name="Slide Number Placeholder 3">
            <a:extLst>
              <a:ext uri="{FF2B5EF4-FFF2-40B4-BE49-F238E27FC236}">
                <a16:creationId xmlns:a16="http://schemas.microsoft.com/office/drawing/2014/main" id="{F2F5853B-37F8-4F28-BD7B-B619236017D0}"/>
              </a:ext>
            </a:extLst>
          </p:cNvPr>
          <p:cNvSpPr>
            <a:spLocks noGrp="1"/>
          </p:cNvSpPr>
          <p:nvPr>
            <p:ph type="sldNum" sz="quarter" idx="12"/>
          </p:nvPr>
        </p:nvSpPr>
        <p:spPr/>
        <p:txBody>
          <a:bodyPr/>
          <a:lstStyle/>
          <a:p>
            <a:fld id="{27D6FE89-A030-4F25-8527-8A37FF16DB3F}" type="slidenum">
              <a:rPr lang="en-US" smtClean="0"/>
              <a:t>1</a:t>
            </a:fld>
            <a:endParaRPr lang="en-US"/>
          </a:p>
        </p:txBody>
      </p:sp>
    </p:spTree>
    <p:extLst>
      <p:ext uri="{BB962C8B-B14F-4D97-AF65-F5344CB8AC3E}">
        <p14:creationId xmlns:p14="http://schemas.microsoft.com/office/powerpoint/2010/main" val="3184102327"/>
      </p:ext>
    </p:extLst>
  </p:cSld>
  <p:clrMapOvr>
    <a:masterClrMapping/>
  </p:clrMapOvr>
  <p:transition spd="slow">
    <p:push/>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A5B55-0A44-4742-B150-255C6DB3597A}"/>
              </a:ext>
            </a:extLst>
          </p:cNvPr>
          <p:cNvSpPr>
            <a:spLocks noGrp="1"/>
          </p:cNvSpPr>
          <p:nvPr>
            <p:ph type="title"/>
          </p:nvPr>
        </p:nvSpPr>
        <p:spPr>
          <a:solidFill>
            <a:schemeClr val="tx1"/>
          </a:solidFill>
        </p:spPr>
        <p:txBody>
          <a:bodyPr>
            <a:normAutofit/>
          </a:bodyPr>
          <a:lstStyle/>
          <a:p>
            <a:r>
              <a:rPr lang="en-US" dirty="0">
                <a:solidFill>
                  <a:schemeClr val="accent4">
                    <a:lumMod val="75000"/>
                  </a:schemeClr>
                </a:solidFill>
              </a:rPr>
              <a:t>CURRENT TRENDS IN THE FIELD</a:t>
            </a:r>
          </a:p>
        </p:txBody>
      </p:sp>
      <p:sp>
        <p:nvSpPr>
          <p:cNvPr id="3" name="Content Placeholder 2">
            <a:extLst>
              <a:ext uri="{FF2B5EF4-FFF2-40B4-BE49-F238E27FC236}">
                <a16:creationId xmlns:a16="http://schemas.microsoft.com/office/drawing/2014/main" id="{6A5C6A9F-02FF-4851-82BA-E329E747BF46}"/>
              </a:ext>
            </a:extLst>
          </p:cNvPr>
          <p:cNvSpPr>
            <a:spLocks noGrp="1"/>
          </p:cNvSpPr>
          <p:nvPr>
            <p:ph idx="1"/>
          </p:nvPr>
        </p:nvSpPr>
        <p:spPr>
          <a:xfrm>
            <a:off x="838200" y="2190750"/>
            <a:ext cx="10231877" cy="3777507"/>
          </a:xfrm>
        </p:spPr>
        <p:txBody>
          <a:bodyPr/>
          <a:lstStyle/>
          <a:p>
            <a:r>
              <a:rPr lang="en-US" dirty="0"/>
              <a:t>GPT-5 Release (August 2025)</a:t>
            </a:r>
          </a:p>
          <a:p>
            <a:r>
              <a:rPr lang="en-US" dirty="0"/>
              <a:t>Trump Administration Announces U.S. AI Action Plan (July 2025)</a:t>
            </a:r>
          </a:p>
          <a:p>
            <a:r>
              <a:rPr lang="en-US" dirty="0"/>
              <a:t>DeepSeek-R1 Release (January 2025)</a:t>
            </a:r>
          </a:p>
          <a:p>
            <a:r>
              <a:rPr lang="en-US" dirty="0"/>
              <a:t>Anthropic Claude 3 Family Release (March 2024)</a:t>
            </a:r>
          </a:p>
        </p:txBody>
      </p:sp>
      <p:sp>
        <p:nvSpPr>
          <p:cNvPr id="4" name="Slide Number Placeholder 3">
            <a:extLst>
              <a:ext uri="{FF2B5EF4-FFF2-40B4-BE49-F238E27FC236}">
                <a16:creationId xmlns:a16="http://schemas.microsoft.com/office/drawing/2014/main" id="{8284D6AA-7A9B-413F-8326-32AAEE8A370D}"/>
              </a:ext>
            </a:extLst>
          </p:cNvPr>
          <p:cNvSpPr>
            <a:spLocks noGrp="1"/>
          </p:cNvSpPr>
          <p:nvPr>
            <p:ph type="sldNum" sz="quarter" idx="12"/>
          </p:nvPr>
        </p:nvSpPr>
        <p:spPr/>
        <p:txBody>
          <a:bodyPr/>
          <a:lstStyle/>
          <a:p>
            <a:fld id="{27D6FE89-A030-4F25-8527-8A37FF16DB3F}" type="slidenum">
              <a:rPr lang="en-US" smtClean="0"/>
              <a:t>10</a:t>
            </a:fld>
            <a:endParaRPr lang="en-US"/>
          </a:p>
        </p:txBody>
      </p:sp>
    </p:spTree>
    <p:extLst>
      <p:ext uri="{BB962C8B-B14F-4D97-AF65-F5344CB8AC3E}">
        <p14:creationId xmlns:p14="http://schemas.microsoft.com/office/powerpoint/2010/main" val="3925972398"/>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A5B55-0A44-4742-B150-255C6DB3597A}"/>
              </a:ext>
            </a:extLst>
          </p:cNvPr>
          <p:cNvSpPr>
            <a:spLocks noGrp="1"/>
          </p:cNvSpPr>
          <p:nvPr>
            <p:ph type="title"/>
          </p:nvPr>
        </p:nvSpPr>
        <p:spPr>
          <a:solidFill>
            <a:schemeClr val="tx1"/>
          </a:solidFill>
        </p:spPr>
        <p:txBody>
          <a:bodyPr>
            <a:normAutofit/>
          </a:bodyPr>
          <a:lstStyle/>
          <a:p>
            <a:r>
              <a:rPr lang="en-US" dirty="0">
                <a:solidFill>
                  <a:schemeClr val="accent4">
                    <a:lumMod val="75000"/>
                  </a:schemeClr>
                </a:solidFill>
              </a:rPr>
              <a:t>Frequently Asked Questions</a:t>
            </a:r>
          </a:p>
        </p:txBody>
      </p:sp>
      <p:sp>
        <p:nvSpPr>
          <p:cNvPr id="3" name="Content Placeholder 2">
            <a:extLst>
              <a:ext uri="{FF2B5EF4-FFF2-40B4-BE49-F238E27FC236}">
                <a16:creationId xmlns:a16="http://schemas.microsoft.com/office/drawing/2014/main" id="{6A5C6A9F-02FF-4851-82BA-E329E747BF46}"/>
              </a:ext>
            </a:extLst>
          </p:cNvPr>
          <p:cNvSpPr>
            <a:spLocks noGrp="1"/>
          </p:cNvSpPr>
          <p:nvPr>
            <p:ph idx="1"/>
          </p:nvPr>
        </p:nvSpPr>
        <p:spPr>
          <a:xfrm>
            <a:off x="838200" y="2190750"/>
            <a:ext cx="10231877" cy="3777507"/>
          </a:xfrm>
        </p:spPr>
        <p:txBody>
          <a:bodyPr/>
          <a:lstStyle/>
          <a:p>
            <a:r>
              <a:rPr lang="en-US" dirty="0"/>
              <a:t>Who is the creator/founder of artificial intelligence?</a:t>
            </a:r>
          </a:p>
          <a:p>
            <a:r>
              <a:rPr lang="en-US" dirty="0"/>
              <a:t>How does AI work?</a:t>
            </a:r>
          </a:p>
          <a:p>
            <a:r>
              <a:rPr lang="en-US" dirty="0"/>
              <a:t>How is AI being used today?</a:t>
            </a:r>
          </a:p>
          <a:p>
            <a:r>
              <a:rPr lang="en-US" dirty="0"/>
              <a:t>What are the types of AI?</a:t>
            </a:r>
          </a:p>
          <a:p>
            <a:r>
              <a:rPr lang="en-US" dirty="0"/>
              <a:t>What is generative AI?</a:t>
            </a:r>
          </a:p>
          <a:p>
            <a:endParaRPr lang="en-US" dirty="0"/>
          </a:p>
        </p:txBody>
      </p:sp>
      <p:sp>
        <p:nvSpPr>
          <p:cNvPr id="4" name="Slide Number Placeholder 3">
            <a:extLst>
              <a:ext uri="{FF2B5EF4-FFF2-40B4-BE49-F238E27FC236}">
                <a16:creationId xmlns:a16="http://schemas.microsoft.com/office/drawing/2014/main" id="{8284D6AA-7A9B-413F-8326-32AAEE8A370D}"/>
              </a:ext>
            </a:extLst>
          </p:cNvPr>
          <p:cNvSpPr>
            <a:spLocks noGrp="1"/>
          </p:cNvSpPr>
          <p:nvPr>
            <p:ph type="sldNum" sz="quarter" idx="12"/>
          </p:nvPr>
        </p:nvSpPr>
        <p:spPr/>
        <p:txBody>
          <a:bodyPr/>
          <a:lstStyle/>
          <a:p>
            <a:fld id="{27D6FE89-A030-4F25-8527-8A37FF16DB3F}" type="slidenum">
              <a:rPr lang="en-US" smtClean="0"/>
              <a:t>11</a:t>
            </a:fld>
            <a:endParaRPr lang="en-US"/>
          </a:p>
        </p:txBody>
      </p:sp>
    </p:spTree>
    <p:extLst>
      <p:ext uri="{BB962C8B-B14F-4D97-AF65-F5344CB8AC3E}">
        <p14:creationId xmlns:p14="http://schemas.microsoft.com/office/powerpoint/2010/main" val="869717124"/>
      </p:ext>
    </p:extLst>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284D6AA-7A9B-413F-8326-32AAEE8A370D}"/>
              </a:ext>
            </a:extLst>
          </p:cNvPr>
          <p:cNvSpPr>
            <a:spLocks noGrp="1"/>
          </p:cNvSpPr>
          <p:nvPr>
            <p:ph type="sldNum" sz="quarter" idx="12"/>
          </p:nvPr>
        </p:nvSpPr>
        <p:spPr/>
        <p:txBody>
          <a:bodyPr/>
          <a:lstStyle/>
          <a:p>
            <a:fld id="{27D6FE89-A030-4F25-8527-8A37FF16DB3F}" type="slidenum">
              <a:rPr lang="en-US" smtClean="0"/>
              <a:t>12</a:t>
            </a:fld>
            <a:endParaRPr lang="en-US"/>
          </a:p>
        </p:txBody>
      </p:sp>
      <p:pic>
        <p:nvPicPr>
          <p:cNvPr id="8" name="Content Placeholder 7">
            <a:extLst>
              <a:ext uri="{FF2B5EF4-FFF2-40B4-BE49-F238E27FC236}">
                <a16:creationId xmlns:a16="http://schemas.microsoft.com/office/drawing/2014/main" id="{2B06D770-658B-460E-9574-5BFE03BBE62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486093" y="228600"/>
            <a:ext cx="5219815" cy="6400800"/>
          </a:xfrm>
        </p:spPr>
      </p:pic>
      <p:sp>
        <p:nvSpPr>
          <p:cNvPr id="11" name="Rectangle 10">
            <a:extLst>
              <a:ext uri="{FF2B5EF4-FFF2-40B4-BE49-F238E27FC236}">
                <a16:creationId xmlns:a16="http://schemas.microsoft.com/office/drawing/2014/main" id="{3C6942D1-219B-4FAC-AF84-F0460BD69E56}"/>
              </a:ext>
            </a:extLst>
          </p:cNvPr>
          <p:cNvSpPr/>
          <p:nvPr/>
        </p:nvSpPr>
        <p:spPr>
          <a:xfrm>
            <a:off x="5340927" y="800533"/>
            <a:ext cx="1517073" cy="374073"/>
          </a:xfrm>
          <a:prstGeom prst="rect">
            <a:avLst/>
          </a:prstGeom>
          <a:solidFill>
            <a:srgbClr val="F9F8F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953981525"/>
      </p:ext>
    </p:extLst>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284D6AA-7A9B-413F-8326-32AAEE8A370D}"/>
              </a:ext>
            </a:extLst>
          </p:cNvPr>
          <p:cNvSpPr>
            <a:spLocks noGrp="1"/>
          </p:cNvSpPr>
          <p:nvPr>
            <p:ph type="sldNum" sz="quarter" idx="12"/>
          </p:nvPr>
        </p:nvSpPr>
        <p:spPr/>
        <p:txBody>
          <a:bodyPr/>
          <a:lstStyle/>
          <a:p>
            <a:fld id="{27D6FE89-A030-4F25-8527-8A37FF16DB3F}" type="slidenum">
              <a:rPr lang="en-US" smtClean="0"/>
              <a:t>13</a:t>
            </a:fld>
            <a:endParaRPr lang="en-US"/>
          </a:p>
        </p:txBody>
      </p:sp>
      <p:pic>
        <p:nvPicPr>
          <p:cNvPr id="6" name="Picture 5">
            <a:extLst>
              <a:ext uri="{FF2B5EF4-FFF2-40B4-BE49-F238E27FC236}">
                <a16:creationId xmlns:a16="http://schemas.microsoft.com/office/drawing/2014/main" id="{B7136346-02F4-41A5-9726-79F84302EB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8600"/>
            <a:ext cx="8834489" cy="6400800"/>
          </a:xfrm>
          <a:prstGeom prst="rect">
            <a:avLst/>
          </a:prstGeom>
        </p:spPr>
      </p:pic>
    </p:spTree>
    <p:extLst>
      <p:ext uri="{BB962C8B-B14F-4D97-AF65-F5344CB8AC3E}">
        <p14:creationId xmlns:p14="http://schemas.microsoft.com/office/powerpoint/2010/main" val="2075783010"/>
      </p:ext>
    </p:extLst>
  </p:cSld>
  <p:clrMapOvr>
    <a:masterClrMapping/>
  </p:clrMapOvr>
  <p:transition spd="slow">
    <p:push/>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1FEBC-AF02-4D57-B1BE-CB835D7149C9}"/>
              </a:ext>
            </a:extLst>
          </p:cNvPr>
          <p:cNvSpPr>
            <a:spLocks noGrp="1"/>
          </p:cNvSpPr>
          <p:nvPr>
            <p:ph type="title"/>
          </p:nvPr>
        </p:nvSpPr>
        <p:spPr>
          <a:xfrm>
            <a:off x="838200" y="1308100"/>
            <a:ext cx="10231877" cy="4864100"/>
          </a:xfrm>
          <a:solidFill>
            <a:schemeClr val="tx1"/>
          </a:solidFill>
        </p:spPr>
        <p:txBody>
          <a:bodyPr>
            <a:normAutofit/>
          </a:bodyPr>
          <a:lstStyle/>
          <a:p>
            <a:pPr algn="ctr"/>
            <a:r>
              <a:rPr lang="en-US" dirty="0">
                <a:solidFill>
                  <a:schemeClr val="accent4">
                    <a:lumMod val="75000"/>
                  </a:schemeClr>
                </a:solidFill>
                <a:latin typeface="Segoe UI" panose="020B0502040204020203" pitchFamily="34" charset="0"/>
                <a:cs typeface="Segoe UI" panose="020B0502040204020203" pitchFamily="34" charset="0"/>
              </a:rPr>
              <a:t>Ready to Take Your First Steps in AI, ML, Deep Learning and Data Science?</a:t>
            </a:r>
            <a:br>
              <a:rPr lang="en-US" dirty="0">
                <a:solidFill>
                  <a:schemeClr val="accent4">
                    <a:lumMod val="75000"/>
                  </a:schemeClr>
                </a:solidFill>
                <a:latin typeface="Segoe UI" panose="020B0502040204020203" pitchFamily="34" charset="0"/>
                <a:cs typeface="Segoe UI" panose="020B0502040204020203" pitchFamily="34" charset="0"/>
              </a:rPr>
            </a:br>
            <a:br>
              <a:rPr lang="en-US" dirty="0">
                <a:solidFill>
                  <a:schemeClr val="accent4">
                    <a:lumMod val="75000"/>
                  </a:schemeClr>
                </a:solidFill>
                <a:latin typeface="Segoe UI" panose="020B0502040204020203" pitchFamily="34" charset="0"/>
                <a:cs typeface="Segoe UI" panose="020B0502040204020203" pitchFamily="34" charset="0"/>
              </a:rPr>
            </a:br>
            <a:r>
              <a:rPr lang="en-US" dirty="0">
                <a:solidFill>
                  <a:schemeClr val="accent4">
                    <a:lumMod val="75000"/>
                  </a:schemeClr>
                </a:solidFill>
                <a:latin typeface="Segoe UI" panose="020B0502040204020203" pitchFamily="34" charset="0"/>
                <a:cs typeface="Segoe UI" panose="020B0502040204020203" pitchFamily="34" charset="0"/>
              </a:rPr>
              <a:t>Master them to unlock data’s true power</a:t>
            </a:r>
          </a:p>
        </p:txBody>
      </p:sp>
      <p:sp>
        <p:nvSpPr>
          <p:cNvPr id="4" name="Slide Number Placeholder 3">
            <a:extLst>
              <a:ext uri="{FF2B5EF4-FFF2-40B4-BE49-F238E27FC236}">
                <a16:creationId xmlns:a16="http://schemas.microsoft.com/office/drawing/2014/main" id="{8DC5C638-5530-4FDC-B766-797D03540630}"/>
              </a:ext>
            </a:extLst>
          </p:cNvPr>
          <p:cNvSpPr>
            <a:spLocks noGrp="1"/>
          </p:cNvSpPr>
          <p:nvPr>
            <p:ph type="sldNum" sz="quarter" idx="12"/>
          </p:nvPr>
        </p:nvSpPr>
        <p:spPr/>
        <p:txBody>
          <a:bodyPr/>
          <a:lstStyle/>
          <a:p>
            <a:fld id="{27D6FE89-A030-4F25-8527-8A37FF16DB3F}" type="slidenum">
              <a:rPr lang="en-US" smtClean="0"/>
              <a:t>14</a:t>
            </a:fld>
            <a:endParaRPr lang="en-US"/>
          </a:p>
        </p:txBody>
      </p:sp>
      <p:sp>
        <p:nvSpPr>
          <p:cNvPr id="3" name="TextBox 2">
            <a:extLst>
              <a:ext uri="{FF2B5EF4-FFF2-40B4-BE49-F238E27FC236}">
                <a16:creationId xmlns:a16="http://schemas.microsoft.com/office/drawing/2014/main" id="{BB197C3E-B592-45AC-BCE1-866591B1A7C3}"/>
              </a:ext>
            </a:extLst>
          </p:cNvPr>
          <p:cNvSpPr txBox="1"/>
          <p:nvPr/>
        </p:nvSpPr>
        <p:spPr>
          <a:xfrm>
            <a:off x="838200" y="2257425"/>
            <a:ext cx="10231877" cy="523220"/>
          </a:xfrm>
          <a:prstGeom prst="rect">
            <a:avLst/>
          </a:prstGeom>
          <a:noFill/>
        </p:spPr>
        <p:txBody>
          <a:bodyPr wrap="square" rtlCol="0">
            <a:spAutoFit/>
          </a:bodyPr>
          <a:lstStyle/>
          <a:p>
            <a:endParaRPr lang="en-IN" sz="28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2189916986"/>
      </p:ext>
    </p:extLst>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655B3B-4836-43F1-A45E-AB0B2E9966FC}"/>
              </a:ext>
            </a:extLst>
          </p:cNvPr>
          <p:cNvSpPr>
            <a:spLocks noGrp="1"/>
          </p:cNvSpPr>
          <p:nvPr>
            <p:ph type="title"/>
          </p:nvPr>
        </p:nvSpPr>
        <p:spPr>
          <a:xfrm>
            <a:off x="838200" y="365125"/>
            <a:ext cx="10197974" cy="1325563"/>
          </a:xfrm>
          <a:solidFill>
            <a:schemeClr val="tx1"/>
          </a:solidFill>
        </p:spPr>
        <p:txBody>
          <a:bodyPr>
            <a:normAutofit/>
          </a:bodyPr>
          <a:lstStyle/>
          <a:p>
            <a:r>
              <a:rPr lang="en-IN" dirty="0">
                <a:solidFill>
                  <a:schemeClr val="accent4">
                    <a:lumMod val="75000"/>
                  </a:schemeClr>
                </a:solidFill>
                <a:latin typeface="Segoe UI Black" panose="020B0A02040204020203" pitchFamily="34" charset="0"/>
                <a:ea typeface="Segoe UI Black" panose="020B0A02040204020203" pitchFamily="34" charset="0"/>
              </a:rPr>
              <a:t>What is Artificial Intelligence?</a:t>
            </a:r>
            <a:endParaRPr lang="en-US" dirty="0">
              <a:solidFill>
                <a:schemeClr val="accent4">
                  <a:lumMod val="75000"/>
                </a:schemeClr>
              </a:solidFill>
              <a:latin typeface="Segoe UI Black" panose="020B0A02040204020203" pitchFamily="34" charset="0"/>
              <a:ea typeface="Segoe UI Black" panose="020B0A02040204020203" pitchFamily="34" charset="0"/>
            </a:endParaRPr>
          </a:p>
        </p:txBody>
      </p:sp>
      <p:sp>
        <p:nvSpPr>
          <p:cNvPr id="3" name="Content Placeholder 2">
            <a:extLst>
              <a:ext uri="{FF2B5EF4-FFF2-40B4-BE49-F238E27FC236}">
                <a16:creationId xmlns:a16="http://schemas.microsoft.com/office/drawing/2014/main" id="{92B0BA8D-60C3-4F89-AF2E-60E27730B69A}"/>
              </a:ext>
            </a:extLst>
          </p:cNvPr>
          <p:cNvSpPr>
            <a:spLocks noGrp="1"/>
          </p:cNvSpPr>
          <p:nvPr>
            <p:ph idx="1"/>
          </p:nvPr>
        </p:nvSpPr>
        <p:spPr>
          <a:xfrm>
            <a:off x="838200" y="2632105"/>
            <a:ext cx="10231877" cy="3273039"/>
          </a:xfrm>
        </p:spPr>
        <p:txBody>
          <a:bodyPr>
            <a:normAutofit/>
          </a:bodyPr>
          <a:lstStyle/>
          <a:p>
            <a:pPr>
              <a:lnSpc>
                <a:spcPct val="150000"/>
              </a:lnSpc>
            </a:pPr>
            <a:r>
              <a:rPr lang="en-US" dirty="0"/>
              <a:t>The broadest field. Any method that makes machines mimic human intelligence. From problem-solving to decision-making.</a:t>
            </a:r>
          </a:p>
          <a:p>
            <a:pPr>
              <a:lnSpc>
                <a:spcPct val="150000"/>
              </a:lnSpc>
            </a:pPr>
            <a:r>
              <a:rPr lang="en-US" dirty="0"/>
              <a:t>AI is not just one tool or one product. </a:t>
            </a:r>
            <a:br>
              <a:rPr lang="en-US" dirty="0"/>
            </a:br>
            <a:r>
              <a:rPr lang="en-US" dirty="0"/>
              <a:t>It’s a hierarchy of technologies, each layer building on the last.</a:t>
            </a:r>
          </a:p>
          <a:p>
            <a:pPr marL="0" marR="0" indent="0">
              <a:lnSpc>
                <a:spcPct val="107000"/>
              </a:lnSpc>
              <a:spcBef>
                <a:spcPts val="0"/>
              </a:spcBef>
              <a:spcAft>
                <a:spcPts val="800"/>
              </a:spcAft>
              <a:buNone/>
            </a:pPr>
            <a:endParaRPr lang="en-IN" dirty="0"/>
          </a:p>
          <a:p>
            <a:pPr marL="0" indent="0">
              <a:lnSpc>
                <a:spcPct val="150000"/>
              </a:lnSpc>
              <a:buNone/>
            </a:pPr>
            <a:endParaRPr lang="en-US" dirty="0"/>
          </a:p>
        </p:txBody>
      </p:sp>
      <p:sp>
        <p:nvSpPr>
          <p:cNvPr id="4" name="Slide Number Placeholder 3">
            <a:extLst>
              <a:ext uri="{FF2B5EF4-FFF2-40B4-BE49-F238E27FC236}">
                <a16:creationId xmlns:a16="http://schemas.microsoft.com/office/drawing/2014/main" id="{0FE68D53-38C4-48B3-9703-E3461A7699A6}"/>
              </a:ext>
            </a:extLst>
          </p:cNvPr>
          <p:cNvSpPr>
            <a:spLocks noGrp="1"/>
          </p:cNvSpPr>
          <p:nvPr>
            <p:ph type="sldNum" sz="quarter" idx="12"/>
          </p:nvPr>
        </p:nvSpPr>
        <p:spPr/>
        <p:txBody>
          <a:bodyPr/>
          <a:lstStyle/>
          <a:p>
            <a:fld id="{27D6FE89-A030-4F25-8527-8A37FF16DB3F}" type="slidenum">
              <a:rPr lang="en-US" smtClean="0"/>
              <a:t>2</a:t>
            </a:fld>
            <a:endParaRPr lang="en-US"/>
          </a:p>
        </p:txBody>
      </p:sp>
    </p:spTree>
    <p:extLst>
      <p:ext uri="{BB962C8B-B14F-4D97-AF65-F5344CB8AC3E}">
        <p14:creationId xmlns:p14="http://schemas.microsoft.com/office/powerpoint/2010/main" val="2950769440"/>
      </p:ext>
    </p:extLst>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1FEBC-AF02-4D57-B1BE-CB835D7149C9}"/>
              </a:ext>
            </a:extLst>
          </p:cNvPr>
          <p:cNvSpPr>
            <a:spLocks noGrp="1"/>
          </p:cNvSpPr>
          <p:nvPr>
            <p:ph type="title"/>
          </p:nvPr>
        </p:nvSpPr>
        <p:spPr>
          <a:solidFill>
            <a:schemeClr val="tx1"/>
          </a:solidFill>
        </p:spPr>
        <p:txBody>
          <a:bodyPr/>
          <a:lstStyle/>
          <a:p>
            <a:r>
              <a:rPr lang="en-US" dirty="0">
                <a:solidFill>
                  <a:schemeClr val="accent4">
                    <a:lumMod val="75000"/>
                  </a:schemeClr>
                </a:solidFill>
              </a:rPr>
              <a:t>Key Components and Methodologies</a:t>
            </a:r>
          </a:p>
        </p:txBody>
      </p:sp>
      <p:sp>
        <p:nvSpPr>
          <p:cNvPr id="3" name="Content Placeholder 2">
            <a:extLst>
              <a:ext uri="{FF2B5EF4-FFF2-40B4-BE49-F238E27FC236}">
                <a16:creationId xmlns:a16="http://schemas.microsoft.com/office/drawing/2014/main" id="{6A3F92C0-9AC4-452F-A1DF-8E2919F32003}"/>
              </a:ext>
            </a:extLst>
          </p:cNvPr>
          <p:cNvSpPr>
            <a:spLocks noGrp="1"/>
          </p:cNvSpPr>
          <p:nvPr>
            <p:ph idx="1"/>
          </p:nvPr>
        </p:nvSpPr>
        <p:spPr>
          <a:xfrm>
            <a:off x="838200" y="2281727"/>
            <a:ext cx="10231877" cy="3895236"/>
          </a:xfrm>
        </p:spPr>
        <p:txBody>
          <a:bodyPr>
            <a:normAutofit/>
          </a:bodyPr>
          <a:lstStyle/>
          <a:p>
            <a:pPr marL="0" marR="0" indent="0">
              <a:lnSpc>
                <a:spcPct val="107000"/>
              </a:lnSpc>
              <a:spcBef>
                <a:spcPts val="0"/>
              </a:spcBef>
              <a:spcAft>
                <a:spcPts val="800"/>
              </a:spcAft>
              <a:buNone/>
            </a:pPr>
            <a:endParaRPr lang="en-IN" dirty="0"/>
          </a:p>
          <a:p>
            <a:pPr marL="0" marR="0" indent="0">
              <a:lnSpc>
                <a:spcPct val="107000"/>
              </a:lnSpc>
              <a:spcBef>
                <a:spcPts val="0"/>
              </a:spcBef>
              <a:spcAft>
                <a:spcPts val="800"/>
              </a:spcAft>
              <a:buNone/>
            </a:pPr>
            <a:r>
              <a:rPr lang="en-IN" dirty="0"/>
              <a:t>AI vs ML vs Deep Learning</a:t>
            </a:r>
          </a:p>
          <a:p>
            <a:pPr marL="457200" lvl="1" indent="0">
              <a:lnSpc>
                <a:spcPct val="107000"/>
              </a:lnSpc>
              <a:spcBef>
                <a:spcPts val="0"/>
              </a:spcBef>
              <a:spcAft>
                <a:spcPts val="800"/>
              </a:spcAft>
              <a:buSzPts val="1000"/>
              <a:buNone/>
              <a:tabLst>
                <a:tab pos="457200" algn="l"/>
              </a:tabLst>
            </a:pPr>
            <a:r>
              <a:rPr lang="en-IN" dirty="0"/>
              <a:t>Analogy: </a:t>
            </a:r>
            <a:r>
              <a:rPr lang="en-IN" i="1" u="sng" dirty="0">
                <a:solidFill>
                  <a:schemeClr val="accent4">
                    <a:lumMod val="75000"/>
                  </a:schemeClr>
                </a:solidFill>
              </a:rPr>
              <a:t>Think of transportation</a:t>
            </a:r>
            <a:r>
              <a:rPr lang="en-IN" dirty="0"/>
              <a:t>:</a:t>
            </a:r>
          </a:p>
          <a:p>
            <a:pPr marL="457200" lvl="1" indent="0">
              <a:lnSpc>
                <a:spcPct val="107000"/>
              </a:lnSpc>
              <a:spcBef>
                <a:spcPts val="0"/>
              </a:spcBef>
              <a:spcAft>
                <a:spcPts val="800"/>
              </a:spcAft>
              <a:buSzPts val="1000"/>
              <a:buNone/>
              <a:tabLst>
                <a:tab pos="457200" algn="l"/>
              </a:tabLst>
            </a:pPr>
            <a:r>
              <a:rPr lang="en-IN" dirty="0"/>
              <a:t>AI = the idea of “getting from A to B automatically.”</a:t>
            </a:r>
          </a:p>
          <a:p>
            <a:pPr marL="457200" lvl="1" indent="0">
              <a:lnSpc>
                <a:spcPct val="107000"/>
              </a:lnSpc>
              <a:spcBef>
                <a:spcPts val="0"/>
              </a:spcBef>
              <a:spcAft>
                <a:spcPts val="800"/>
              </a:spcAft>
              <a:buSzPts val="1000"/>
              <a:buNone/>
              <a:tabLst>
                <a:tab pos="457200" algn="l"/>
              </a:tabLst>
            </a:pPr>
            <a:r>
              <a:rPr lang="en-IN" dirty="0"/>
              <a:t>ML = designing a car that learns how to drive by itself.</a:t>
            </a:r>
          </a:p>
          <a:p>
            <a:pPr marL="457200" lvl="1" indent="0">
              <a:lnSpc>
                <a:spcPct val="107000"/>
              </a:lnSpc>
              <a:spcBef>
                <a:spcPts val="0"/>
              </a:spcBef>
              <a:spcAft>
                <a:spcPts val="800"/>
              </a:spcAft>
              <a:buSzPts val="1000"/>
              <a:buNone/>
              <a:tabLst>
                <a:tab pos="457200" algn="l"/>
              </a:tabLst>
            </a:pPr>
            <a:r>
              <a:rPr lang="en-IN" dirty="0"/>
              <a:t>Deep Learning = using a self-driving Tesla with advanced sensors &amp; neural nets.</a:t>
            </a:r>
          </a:p>
          <a:p>
            <a:pPr>
              <a:lnSpc>
                <a:spcPct val="200000"/>
              </a:lnSpc>
            </a:pPr>
            <a:endParaRPr lang="en-US" dirty="0"/>
          </a:p>
        </p:txBody>
      </p:sp>
      <p:sp>
        <p:nvSpPr>
          <p:cNvPr id="4" name="Slide Number Placeholder 3">
            <a:extLst>
              <a:ext uri="{FF2B5EF4-FFF2-40B4-BE49-F238E27FC236}">
                <a16:creationId xmlns:a16="http://schemas.microsoft.com/office/drawing/2014/main" id="{8DC5C638-5530-4FDC-B766-797D03540630}"/>
              </a:ext>
            </a:extLst>
          </p:cNvPr>
          <p:cNvSpPr>
            <a:spLocks noGrp="1"/>
          </p:cNvSpPr>
          <p:nvPr>
            <p:ph type="sldNum" sz="quarter" idx="12"/>
          </p:nvPr>
        </p:nvSpPr>
        <p:spPr/>
        <p:txBody>
          <a:bodyPr/>
          <a:lstStyle/>
          <a:p>
            <a:fld id="{27D6FE89-A030-4F25-8527-8A37FF16DB3F}" type="slidenum">
              <a:rPr lang="en-US" smtClean="0"/>
              <a:t>3</a:t>
            </a:fld>
            <a:endParaRPr lang="en-US"/>
          </a:p>
        </p:txBody>
      </p:sp>
    </p:spTree>
    <p:extLst>
      <p:ext uri="{BB962C8B-B14F-4D97-AF65-F5344CB8AC3E}">
        <p14:creationId xmlns:p14="http://schemas.microsoft.com/office/powerpoint/2010/main" val="1561624229"/>
      </p:ext>
    </p:extLst>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1FEBC-AF02-4D57-B1BE-CB835D7149C9}"/>
              </a:ext>
            </a:extLst>
          </p:cNvPr>
          <p:cNvSpPr>
            <a:spLocks noGrp="1"/>
          </p:cNvSpPr>
          <p:nvPr>
            <p:ph type="title"/>
          </p:nvPr>
        </p:nvSpPr>
        <p:spPr>
          <a:solidFill>
            <a:schemeClr val="tx1"/>
          </a:solidFill>
        </p:spPr>
        <p:txBody>
          <a:bodyPr/>
          <a:lstStyle/>
          <a:p>
            <a:r>
              <a:rPr lang="en-US" dirty="0">
                <a:solidFill>
                  <a:schemeClr val="accent4">
                    <a:lumMod val="75000"/>
                  </a:schemeClr>
                </a:solidFill>
              </a:rPr>
              <a:t>Evolution of AI, ML and DL</a:t>
            </a:r>
          </a:p>
        </p:txBody>
      </p:sp>
      <p:sp>
        <p:nvSpPr>
          <p:cNvPr id="4" name="Slide Number Placeholder 3">
            <a:extLst>
              <a:ext uri="{FF2B5EF4-FFF2-40B4-BE49-F238E27FC236}">
                <a16:creationId xmlns:a16="http://schemas.microsoft.com/office/drawing/2014/main" id="{8DC5C638-5530-4FDC-B766-797D03540630}"/>
              </a:ext>
            </a:extLst>
          </p:cNvPr>
          <p:cNvSpPr>
            <a:spLocks noGrp="1"/>
          </p:cNvSpPr>
          <p:nvPr>
            <p:ph type="sldNum" sz="quarter" idx="12"/>
          </p:nvPr>
        </p:nvSpPr>
        <p:spPr/>
        <p:txBody>
          <a:bodyPr/>
          <a:lstStyle/>
          <a:p>
            <a:fld id="{27D6FE89-A030-4F25-8527-8A37FF16DB3F}" type="slidenum">
              <a:rPr lang="en-US" smtClean="0"/>
              <a:t>4</a:t>
            </a:fld>
            <a:endParaRPr lang="en-US"/>
          </a:p>
        </p:txBody>
      </p:sp>
      <p:pic>
        <p:nvPicPr>
          <p:cNvPr id="1026" name="Picture 2">
            <a:extLst>
              <a:ext uri="{FF2B5EF4-FFF2-40B4-BE49-F238E27FC236}">
                <a16:creationId xmlns:a16="http://schemas.microsoft.com/office/drawing/2014/main" id="{BE16EBDB-57CD-4404-9422-55D55B87CF68}"/>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635512" y="1936285"/>
            <a:ext cx="8920976"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7609779"/>
      </p:ext>
    </p:extLst>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1FEBC-AF02-4D57-B1BE-CB835D7149C9}"/>
              </a:ext>
            </a:extLst>
          </p:cNvPr>
          <p:cNvSpPr>
            <a:spLocks noGrp="1"/>
          </p:cNvSpPr>
          <p:nvPr>
            <p:ph type="title"/>
          </p:nvPr>
        </p:nvSpPr>
        <p:spPr>
          <a:solidFill>
            <a:schemeClr val="tx1"/>
          </a:solidFill>
        </p:spPr>
        <p:txBody>
          <a:bodyPr/>
          <a:lstStyle/>
          <a:p>
            <a:r>
              <a:rPr lang="en-US" dirty="0">
                <a:solidFill>
                  <a:schemeClr val="accent4">
                    <a:lumMod val="75000"/>
                  </a:schemeClr>
                </a:solidFill>
              </a:rPr>
              <a:t>Types of AI, ML and DL </a:t>
            </a:r>
          </a:p>
        </p:txBody>
      </p:sp>
      <p:sp>
        <p:nvSpPr>
          <p:cNvPr id="4" name="Slide Number Placeholder 3">
            <a:extLst>
              <a:ext uri="{FF2B5EF4-FFF2-40B4-BE49-F238E27FC236}">
                <a16:creationId xmlns:a16="http://schemas.microsoft.com/office/drawing/2014/main" id="{8DC5C638-5530-4FDC-B766-797D03540630}"/>
              </a:ext>
            </a:extLst>
          </p:cNvPr>
          <p:cNvSpPr>
            <a:spLocks noGrp="1"/>
          </p:cNvSpPr>
          <p:nvPr>
            <p:ph type="sldNum" sz="quarter" idx="12"/>
          </p:nvPr>
        </p:nvSpPr>
        <p:spPr/>
        <p:txBody>
          <a:bodyPr/>
          <a:lstStyle/>
          <a:p>
            <a:fld id="{27D6FE89-A030-4F25-8527-8A37FF16DB3F}" type="slidenum">
              <a:rPr lang="en-US" smtClean="0"/>
              <a:t>5</a:t>
            </a:fld>
            <a:endParaRPr lang="en-US"/>
          </a:p>
        </p:txBody>
      </p:sp>
      <p:pic>
        <p:nvPicPr>
          <p:cNvPr id="2050" name="Picture 2">
            <a:extLst>
              <a:ext uri="{FF2B5EF4-FFF2-40B4-BE49-F238E27FC236}">
                <a16:creationId xmlns:a16="http://schemas.microsoft.com/office/drawing/2014/main" id="{04F1427C-9EE3-49D8-80DE-35B053D30F0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5580" y="2070618"/>
            <a:ext cx="9220840" cy="4572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2238928"/>
      </p:ext>
    </p:extLst>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1FEBC-AF02-4D57-B1BE-CB835D7149C9}"/>
              </a:ext>
            </a:extLst>
          </p:cNvPr>
          <p:cNvSpPr>
            <a:spLocks noGrp="1"/>
          </p:cNvSpPr>
          <p:nvPr>
            <p:ph type="title"/>
          </p:nvPr>
        </p:nvSpPr>
        <p:spPr>
          <a:solidFill>
            <a:schemeClr val="tx1"/>
          </a:solidFill>
        </p:spPr>
        <p:txBody>
          <a:bodyPr/>
          <a:lstStyle/>
          <a:p>
            <a:r>
              <a:rPr lang="en-US" dirty="0">
                <a:solidFill>
                  <a:schemeClr val="accent4">
                    <a:lumMod val="75000"/>
                  </a:schemeClr>
                </a:solidFill>
              </a:rPr>
              <a:t>Types of AI</a:t>
            </a:r>
          </a:p>
        </p:txBody>
      </p:sp>
      <p:sp>
        <p:nvSpPr>
          <p:cNvPr id="4" name="Slide Number Placeholder 3">
            <a:extLst>
              <a:ext uri="{FF2B5EF4-FFF2-40B4-BE49-F238E27FC236}">
                <a16:creationId xmlns:a16="http://schemas.microsoft.com/office/drawing/2014/main" id="{8DC5C638-5530-4FDC-B766-797D03540630}"/>
              </a:ext>
            </a:extLst>
          </p:cNvPr>
          <p:cNvSpPr>
            <a:spLocks noGrp="1"/>
          </p:cNvSpPr>
          <p:nvPr>
            <p:ph type="sldNum" sz="quarter" idx="12"/>
          </p:nvPr>
        </p:nvSpPr>
        <p:spPr/>
        <p:txBody>
          <a:bodyPr/>
          <a:lstStyle/>
          <a:p>
            <a:fld id="{27D6FE89-A030-4F25-8527-8A37FF16DB3F}" type="slidenum">
              <a:rPr lang="en-US" smtClean="0"/>
              <a:t>6</a:t>
            </a:fld>
            <a:endParaRPr lang="en-US"/>
          </a:p>
        </p:txBody>
      </p:sp>
      <p:pic>
        <p:nvPicPr>
          <p:cNvPr id="7" name="Picture 6">
            <a:extLst>
              <a:ext uri="{FF2B5EF4-FFF2-40B4-BE49-F238E27FC236}">
                <a16:creationId xmlns:a16="http://schemas.microsoft.com/office/drawing/2014/main" id="{674060EF-9C16-4FB0-9FC0-FFAD64774B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5714" y="1761565"/>
            <a:ext cx="4200572" cy="5029200"/>
          </a:xfrm>
          <a:prstGeom prst="rect">
            <a:avLst/>
          </a:prstGeom>
        </p:spPr>
      </p:pic>
    </p:spTree>
    <p:extLst>
      <p:ext uri="{BB962C8B-B14F-4D97-AF65-F5344CB8AC3E}">
        <p14:creationId xmlns:p14="http://schemas.microsoft.com/office/powerpoint/2010/main" val="3653590142"/>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1FEBC-AF02-4D57-B1BE-CB835D7149C9}"/>
              </a:ext>
            </a:extLst>
          </p:cNvPr>
          <p:cNvSpPr>
            <a:spLocks noGrp="1"/>
          </p:cNvSpPr>
          <p:nvPr>
            <p:ph type="title"/>
          </p:nvPr>
        </p:nvSpPr>
        <p:spPr>
          <a:solidFill>
            <a:schemeClr val="tx1"/>
          </a:solidFill>
        </p:spPr>
        <p:txBody>
          <a:bodyPr/>
          <a:lstStyle/>
          <a:p>
            <a:r>
              <a:rPr lang="en-US" dirty="0">
                <a:solidFill>
                  <a:schemeClr val="accent4">
                    <a:lumMod val="75000"/>
                  </a:schemeClr>
                </a:solidFill>
              </a:rPr>
              <a:t>Types of AI</a:t>
            </a:r>
          </a:p>
        </p:txBody>
      </p:sp>
      <p:sp>
        <p:nvSpPr>
          <p:cNvPr id="4" name="Slide Number Placeholder 3">
            <a:extLst>
              <a:ext uri="{FF2B5EF4-FFF2-40B4-BE49-F238E27FC236}">
                <a16:creationId xmlns:a16="http://schemas.microsoft.com/office/drawing/2014/main" id="{8DC5C638-5530-4FDC-B766-797D03540630}"/>
              </a:ext>
            </a:extLst>
          </p:cNvPr>
          <p:cNvSpPr>
            <a:spLocks noGrp="1"/>
          </p:cNvSpPr>
          <p:nvPr>
            <p:ph type="sldNum" sz="quarter" idx="12"/>
          </p:nvPr>
        </p:nvSpPr>
        <p:spPr/>
        <p:txBody>
          <a:bodyPr/>
          <a:lstStyle/>
          <a:p>
            <a:fld id="{27D6FE89-A030-4F25-8527-8A37FF16DB3F}" type="slidenum">
              <a:rPr lang="en-US" smtClean="0"/>
              <a:t>7</a:t>
            </a:fld>
            <a:endParaRPr lang="en-US"/>
          </a:p>
        </p:txBody>
      </p:sp>
      <p:grpSp>
        <p:nvGrpSpPr>
          <p:cNvPr id="9" name="Group 8">
            <a:extLst>
              <a:ext uri="{FF2B5EF4-FFF2-40B4-BE49-F238E27FC236}">
                <a16:creationId xmlns:a16="http://schemas.microsoft.com/office/drawing/2014/main" id="{2EF73052-148F-4880-A75F-FD3C389819E0}"/>
              </a:ext>
            </a:extLst>
          </p:cNvPr>
          <p:cNvGrpSpPr/>
          <p:nvPr/>
        </p:nvGrpSpPr>
        <p:grpSpPr>
          <a:xfrm>
            <a:off x="809971" y="1371600"/>
            <a:ext cx="10287000" cy="5486400"/>
            <a:chOff x="952500" y="-53788"/>
            <a:chExt cx="10287000" cy="6858000"/>
          </a:xfrm>
        </p:grpSpPr>
        <p:pic>
          <p:nvPicPr>
            <p:cNvPr id="5" name="Picture 4">
              <a:extLst>
                <a:ext uri="{FF2B5EF4-FFF2-40B4-BE49-F238E27FC236}">
                  <a16:creationId xmlns:a16="http://schemas.microsoft.com/office/drawing/2014/main" id="{D72CA0AB-CDA7-4F6F-B2A6-CFEEBF04D2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500" y="-53788"/>
              <a:ext cx="10287000" cy="6858000"/>
            </a:xfrm>
            <a:prstGeom prst="rect">
              <a:avLst/>
            </a:prstGeom>
          </p:spPr>
        </p:pic>
        <p:pic>
          <p:nvPicPr>
            <p:cNvPr id="7" name="Picture 6">
              <a:extLst>
                <a:ext uri="{FF2B5EF4-FFF2-40B4-BE49-F238E27FC236}">
                  <a16:creationId xmlns:a16="http://schemas.microsoft.com/office/drawing/2014/main" id="{674060EF-9C16-4FB0-9FC0-FFAD64774B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8817" y="1593243"/>
              <a:ext cx="4200572" cy="5029200"/>
            </a:xfrm>
            <a:prstGeom prst="rect">
              <a:avLst/>
            </a:prstGeom>
          </p:spPr>
        </p:pic>
      </p:grpSp>
    </p:spTree>
    <p:extLst>
      <p:ext uri="{BB962C8B-B14F-4D97-AF65-F5344CB8AC3E}">
        <p14:creationId xmlns:p14="http://schemas.microsoft.com/office/powerpoint/2010/main" val="3320411533"/>
      </p:ext>
    </p:extLst>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1FEBC-AF02-4D57-B1BE-CB835D7149C9}"/>
              </a:ext>
            </a:extLst>
          </p:cNvPr>
          <p:cNvSpPr>
            <a:spLocks noGrp="1"/>
          </p:cNvSpPr>
          <p:nvPr>
            <p:ph type="title"/>
          </p:nvPr>
        </p:nvSpPr>
        <p:spPr>
          <a:solidFill>
            <a:schemeClr val="tx1"/>
          </a:solidFill>
        </p:spPr>
        <p:txBody>
          <a:bodyPr>
            <a:normAutofit/>
          </a:bodyPr>
          <a:lstStyle/>
          <a:p>
            <a:r>
              <a:rPr lang="en-US" dirty="0">
                <a:solidFill>
                  <a:schemeClr val="accent4">
                    <a:lumMod val="75000"/>
                  </a:schemeClr>
                </a:solidFill>
              </a:rPr>
              <a:t>Understanding AI, Machine Learning, Data Science, and Deep Learning</a:t>
            </a:r>
          </a:p>
        </p:txBody>
      </p:sp>
      <p:sp>
        <p:nvSpPr>
          <p:cNvPr id="4" name="Slide Number Placeholder 3">
            <a:extLst>
              <a:ext uri="{FF2B5EF4-FFF2-40B4-BE49-F238E27FC236}">
                <a16:creationId xmlns:a16="http://schemas.microsoft.com/office/drawing/2014/main" id="{8DC5C638-5530-4FDC-B766-797D03540630}"/>
              </a:ext>
            </a:extLst>
          </p:cNvPr>
          <p:cNvSpPr>
            <a:spLocks noGrp="1"/>
          </p:cNvSpPr>
          <p:nvPr>
            <p:ph type="sldNum" sz="quarter" idx="12"/>
          </p:nvPr>
        </p:nvSpPr>
        <p:spPr/>
        <p:txBody>
          <a:bodyPr/>
          <a:lstStyle/>
          <a:p>
            <a:fld id="{27D6FE89-A030-4F25-8527-8A37FF16DB3F}" type="slidenum">
              <a:rPr lang="en-US" smtClean="0"/>
              <a:t>8</a:t>
            </a:fld>
            <a:endParaRPr lang="en-US"/>
          </a:p>
        </p:txBody>
      </p:sp>
      <p:pic>
        <p:nvPicPr>
          <p:cNvPr id="7" name="Picture 6">
            <a:extLst>
              <a:ext uri="{FF2B5EF4-FFF2-40B4-BE49-F238E27FC236}">
                <a16:creationId xmlns:a16="http://schemas.microsoft.com/office/drawing/2014/main" id="{D5544C88-ACF6-4613-B40F-6102FCA35C53}"/>
              </a:ext>
            </a:extLst>
          </p:cNvPr>
          <p:cNvPicPr>
            <a:picLocks noChangeAspect="1"/>
          </p:cNvPicPr>
          <p:nvPr/>
        </p:nvPicPr>
        <p:blipFill rotWithShape="1">
          <a:blip r:embed="rId3"/>
          <a:srcRect l="27657" t="8333" r="27460" b="7315"/>
          <a:stretch/>
        </p:blipFill>
        <p:spPr>
          <a:xfrm>
            <a:off x="2900362" y="1776416"/>
            <a:ext cx="4757315" cy="5029200"/>
          </a:xfrm>
          <a:prstGeom prst="rect">
            <a:avLst/>
          </a:prstGeom>
        </p:spPr>
      </p:pic>
      <p:sp>
        <p:nvSpPr>
          <p:cNvPr id="8" name="Rectangle 7">
            <a:extLst>
              <a:ext uri="{FF2B5EF4-FFF2-40B4-BE49-F238E27FC236}">
                <a16:creationId xmlns:a16="http://schemas.microsoft.com/office/drawing/2014/main" id="{0A2DE560-80C7-4F11-86DC-D90E684C4468}"/>
              </a:ext>
            </a:extLst>
          </p:cNvPr>
          <p:cNvSpPr/>
          <p:nvPr/>
        </p:nvSpPr>
        <p:spPr>
          <a:xfrm>
            <a:off x="3091543" y="6356350"/>
            <a:ext cx="841828" cy="2621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861658905"/>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C5C638-5530-4FDC-B766-797D03540630}"/>
              </a:ext>
            </a:extLst>
          </p:cNvPr>
          <p:cNvSpPr>
            <a:spLocks noGrp="1"/>
          </p:cNvSpPr>
          <p:nvPr>
            <p:ph type="sldNum" sz="quarter" idx="12"/>
          </p:nvPr>
        </p:nvSpPr>
        <p:spPr/>
        <p:txBody>
          <a:bodyPr/>
          <a:lstStyle/>
          <a:p>
            <a:fld id="{27D6FE89-A030-4F25-8527-8A37FF16DB3F}" type="slidenum">
              <a:rPr lang="en-US" smtClean="0"/>
              <a:t>9</a:t>
            </a:fld>
            <a:endParaRPr lang="en-US"/>
          </a:p>
        </p:txBody>
      </p:sp>
      <p:pic>
        <p:nvPicPr>
          <p:cNvPr id="3074" name="Picture 2" descr="data science chart">
            <a:extLst>
              <a:ext uri="{FF2B5EF4-FFF2-40B4-BE49-F238E27FC236}">
                <a16:creationId xmlns:a16="http://schemas.microsoft.com/office/drawing/2014/main" id="{88E0249F-22F3-4A52-ABF1-DD4D4917FD7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63595" y="685800"/>
            <a:ext cx="5464810" cy="5486400"/>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57BE37AF-72A3-4B2E-9151-63B1607EB862}"/>
              </a:ext>
            </a:extLst>
          </p:cNvPr>
          <p:cNvSpPr/>
          <p:nvPr/>
        </p:nvSpPr>
        <p:spPr>
          <a:xfrm>
            <a:off x="5834743" y="3860800"/>
            <a:ext cx="522514" cy="11611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432429939"/>
      </p:ext>
    </p:extLst>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1450</TotalTime>
  <Words>1373</Words>
  <Application>Microsoft Office PowerPoint</Application>
  <PresentationFormat>Widescreen</PresentationFormat>
  <Paragraphs>158</Paragraphs>
  <Slides>14</Slides>
  <Notes>13</Notes>
  <HiddenSlides>1</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Roboto</vt:lpstr>
      <vt:lpstr>Segoe UI</vt:lpstr>
      <vt:lpstr>Segoe UI Black</vt:lpstr>
      <vt:lpstr>Office Theme</vt:lpstr>
      <vt:lpstr>Introduction to  Artificial Intelligence &amp; Machine Learning</vt:lpstr>
      <vt:lpstr>What is Artificial Intelligence?</vt:lpstr>
      <vt:lpstr>Key Components and Methodologies</vt:lpstr>
      <vt:lpstr>Evolution of AI, ML and DL</vt:lpstr>
      <vt:lpstr>Types of AI, ML and DL </vt:lpstr>
      <vt:lpstr>Types of AI</vt:lpstr>
      <vt:lpstr>Types of AI</vt:lpstr>
      <vt:lpstr>Understanding AI, Machine Learning, Data Science, and Deep Learning</vt:lpstr>
      <vt:lpstr>PowerPoint Presentation</vt:lpstr>
      <vt:lpstr>CURRENT TRENDS IN THE FIELD</vt:lpstr>
      <vt:lpstr>Frequently Asked Questions</vt:lpstr>
      <vt:lpstr>PowerPoint Presentation</vt:lpstr>
      <vt:lpstr>PowerPoint Presentation</vt:lpstr>
      <vt:lpstr>Ready to Take Your First Steps in AI, ML, Deep Learning and Data Science?  Master them to unlock data’s true power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Python</dc:title>
  <dc:creator>admin</dc:creator>
  <cp:lastModifiedBy>Kartik Khatri</cp:lastModifiedBy>
  <cp:revision>131</cp:revision>
  <dcterms:created xsi:type="dcterms:W3CDTF">2020-09-18T21:30:31Z</dcterms:created>
  <dcterms:modified xsi:type="dcterms:W3CDTF">2025-09-14T03:18:57Z</dcterms:modified>
</cp:coreProperties>
</file>

<file path=docProps/thumbnail.jpeg>
</file>